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1"/>
  </p:notesMasterIdLst>
  <p:handoutMasterIdLst>
    <p:handoutMasterId r:id="rId32"/>
  </p:handout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94712" autoAdjust="0"/>
  </p:normalViewPr>
  <p:slideViewPr>
    <p:cSldViewPr snapToGrid="0">
      <p:cViewPr varScale="1">
        <p:scale>
          <a:sx n="109" d="100"/>
          <a:sy n="109" d="100"/>
        </p:scale>
        <p:origin x="612" y="108"/>
      </p:cViewPr>
      <p:guideLst/>
    </p:cSldViewPr>
  </p:slideViewPr>
  <p:notesTextViewPr>
    <p:cViewPr>
      <p:scale>
        <a:sx n="3" d="2"/>
        <a:sy n="3" d="2"/>
      </p:scale>
      <p:origin x="0" y="0"/>
    </p:cViewPr>
  </p:notesTextViewPr>
  <p:sorterViewPr>
    <p:cViewPr>
      <p:scale>
        <a:sx n="100" d="100"/>
        <a:sy n="100" d="100"/>
      </p:scale>
      <p:origin x="0" y="-192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84BCD0-C15B-47DE-ACC7-314BD0CE1D7A}" type="datetimeFigureOut">
              <a:rPr lang="en-US" smtClean="0"/>
              <a:t>2/10/2021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4A531F-F57F-477F-A33C-BF75B718D171}" type="slidenum">
              <a:rPr lang="en-US" smtClean="0"/>
              <a:t>‹#›</a:t>
            </a:fld>
            <a:endParaRPr lang="en-US"/>
          </a:p>
        </p:txBody>
      </p:sp>
    </p:spTree>
    <p:extLst>
      <p:ext uri="{BB962C8B-B14F-4D97-AF65-F5344CB8AC3E}">
        <p14:creationId xmlns:p14="http://schemas.microsoft.com/office/powerpoint/2010/main" val="1011283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2957F-494B-4734-9CAC-7E3E4C7A9267}" type="datetimeFigureOut">
              <a:rPr lang="en-US" smtClean="0"/>
              <a:t>2/10/2021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8D22D-A0DC-4A0C-99A9-9B61D7A180A1}" type="slidenum">
              <a:rPr lang="en-US" smtClean="0"/>
              <a:t>‹#›</a:t>
            </a:fld>
            <a:endParaRPr lang="en-US" dirty="0"/>
          </a:p>
        </p:txBody>
      </p:sp>
    </p:spTree>
    <p:extLst>
      <p:ext uri="{BB962C8B-B14F-4D97-AF65-F5344CB8AC3E}">
        <p14:creationId xmlns:p14="http://schemas.microsoft.com/office/powerpoint/2010/main" val="65401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back guys…thank you for joining us both in the room and online.  I’ll be a week behind in calling you guys out but we had a good group last week…</a:t>
            </a:r>
          </a:p>
          <a:p>
            <a:endParaRPr lang="en-US" b="1" dirty="0"/>
          </a:p>
          <a:p>
            <a:r>
              <a:rPr lang="en-US" b="1" dirty="0" smtClean="0"/>
              <a:t>Laura all the way from Columbia- welcome!; </a:t>
            </a:r>
            <a:r>
              <a:rPr lang="en-US" b="1" dirty="0" smtClean="0"/>
              <a:t>Pam and Charles; </a:t>
            </a:r>
            <a:r>
              <a:rPr lang="en-US" b="1" dirty="0" smtClean="0"/>
              <a:t>Paula Stewart; </a:t>
            </a:r>
            <a:r>
              <a:rPr lang="en-US" b="1" dirty="0" smtClean="0"/>
              <a:t>Sue; </a:t>
            </a:r>
            <a:r>
              <a:rPr lang="en-US" b="1" dirty="0" smtClean="0"/>
              <a:t>Angie and Nelson; </a:t>
            </a:r>
            <a:r>
              <a:rPr lang="en-US" b="1" dirty="0" smtClean="0"/>
              <a:t>Kimberly; </a:t>
            </a:r>
            <a:r>
              <a:rPr lang="en-US" b="1" dirty="0" smtClean="0"/>
              <a:t>Debbie; </a:t>
            </a:r>
            <a:r>
              <a:rPr lang="en-US" b="1" dirty="0" smtClean="0"/>
              <a:t>Lloyd and </a:t>
            </a:r>
            <a:r>
              <a:rPr lang="en-US" b="1" dirty="0" err="1" smtClean="0"/>
              <a:t>Marolyn</a:t>
            </a:r>
            <a:r>
              <a:rPr lang="en-US" b="1" dirty="0" smtClean="0"/>
              <a:t>; </a:t>
            </a:r>
            <a:r>
              <a:rPr lang="en-US" b="1" dirty="0" smtClean="0"/>
              <a:t>Glenda; </a:t>
            </a:r>
            <a:r>
              <a:rPr lang="en-US" b="1" dirty="0" smtClean="0"/>
              <a:t>Cathy </a:t>
            </a:r>
            <a:r>
              <a:rPr lang="en-US" b="1" dirty="0" err="1" smtClean="0"/>
              <a:t>Galyeon</a:t>
            </a:r>
            <a:r>
              <a:rPr lang="en-US" b="1" dirty="0" smtClean="0"/>
              <a:t> </a:t>
            </a:r>
          </a:p>
          <a:p>
            <a:endParaRPr lang="en-US" b="1" dirty="0"/>
          </a:p>
          <a:p>
            <a:r>
              <a:rPr lang="en-US" b="1" dirty="0" smtClean="0"/>
              <a:t>And live in the building:  Jaime and Cathy, Mark and Barbara</a:t>
            </a:r>
          </a:p>
          <a:p>
            <a:endParaRPr lang="en-US" b="1" dirty="0"/>
          </a:p>
          <a:p>
            <a:r>
              <a:rPr lang="en-US" b="1" dirty="0" smtClean="0"/>
              <a:t>I do want you guys to check-in and I welcome your comments.  It is encouraging to me to know that you’re there studying with us.  </a:t>
            </a:r>
          </a:p>
          <a:p>
            <a:endParaRPr lang="en-US" b="1" dirty="0"/>
          </a:p>
          <a:p>
            <a:r>
              <a:rPr lang="en-US" b="1" dirty="0" smtClean="0"/>
              <a:t>I hope you did your homework and read ahead…there will be a test at the end!</a:t>
            </a:r>
          </a:p>
          <a:p>
            <a:endParaRPr lang="en-US" b="1" dirty="0"/>
          </a:p>
          <a:p>
            <a:r>
              <a:rPr lang="en-US" b="1" dirty="0" smtClean="0"/>
              <a:t>Nobody in house live today except Cathy…due to the </a:t>
            </a:r>
            <a:r>
              <a:rPr lang="en-US" b="1" smtClean="0"/>
              <a:t>weather…let’s pray</a:t>
            </a:r>
            <a:endParaRPr lang="en-US" b="1" dirty="0" smtClean="0"/>
          </a:p>
          <a:p>
            <a:endParaRPr lang="en-US" b="1" dirty="0"/>
          </a:p>
          <a:p>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fld id="{BC28D22D-A0DC-4A0C-99A9-9B61D7A180A1}" type="slidenum">
              <a:rPr lang="en-US" smtClean="0"/>
              <a:t>1</a:t>
            </a:fld>
            <a:endParaRPr lang="en-US" dirty="0"/>
          </a:p>
        </p:txBody>
      </p:sp>
    </p:spTree>
    <p:extLst>
      <p:ext uri="{BB962C8B-B14F-4D97-AF65-F5344CB8AC3E}">
        <p14:creationId xmlns:p14="http://schemas.microsoft.com/office/powerpoint/2010/main" val="2575269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(so listen up, you’ve never seen anything like this… This plague was so unusual that Joel says, "tell your children about it." The times were so remarkably difficult that parents would tell their children, "I lived through the plagues of locusts."  </a:t>
            </a:r>
          </a:p>
          <a:p>
            <a:endParaRPr lang="en-US" sz="1600" dirty="0" smtClean="0"/>
          </a:p>
          <a:p>
            <a:r>
              <a:rPr lang="en-US" sz="1400" dirty="0" smtClean="0"/>
              <a:t>This is not the first time we have heard the command to teach future generations…</a:t>
            </a:r>
            <a:endParaRPr lang="en-US" sz="14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10</a:t>
            </a:fld>
            <a:endParaRPr lang="en-US" dirty="0"/>
          </a:p>
        </p:txBody>
      </p:sp>
    </p:spTree>
    <p:extLst>
      <p:ext uri="{BB962C8B-B14F-4D97-AF65-F5344CB8AC3E}">
        <p14:creationId xmlns:p14="http://schemas.microsoft.com/office/powerpoint/2010/main" val="1443357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Moses gave the Israelites a similar command all through Deuteronomy when reciting God’s word and God’s works.  </a:t>
            </a:r>
            <a:endParaRPr lang="en-US" sz="1400" dirty="0" smtClean="0"/>
          </a:p>
          <a:p>
            <a:endParaRPr lang="en-US" sz="1400" dirty="0"/>
          </a:p>
          <a:p>
            <a:r>
              <a:rPr lang="en-US" sz="1400" dirty="0" smtClean="0"/>
              <a:t>It </a:t>
            </a:r>
            <a:r>
              <a:rPr lang="en-US" sz="1400" dirty="0"/>
              <a:t>was about remembering what the Lord had done, reading, reciting, living the word, remembering God’s awesomeness…being obedient.  </a:t>
            </a:r>
            <a:endParaRPr lang="en-US" sz="1400" dirty="0" smtClean="0"/>
          </a:p>
          <a:p>
            <a:endParaRPr lang="en-US" sz="1400" dirty="0"/>
          </a:p>
          <a:p>
            <a:r>
              <a:rPr lang="en-US" sz="1400" dirty="0"/>
              <a:t>Deuteronomy 11:19 says Teach them to your children, talking about them when you sit at home and when you walk along the road, when you lie down and when you get up.  </a:t>
            </a:r>
            <a:endParaRPr lang="en-US" sz="1400" dirty="0" smtClean="0"/>
          </a:p>
          <a:p>
            <a:endParaRPr lang="en-US" sz="1400" dirty="0"/>
          </a:p>
          <a:p>
            <a:r>
              <a:rPr lang="en-US" sz="1400" dirty="0"/>
              <a:t>This is important, don’t just hear this but make sure everyone knows it and remembers it. </a:t>
            </a:r>
            <a:endParaRPr lang="en-US" sz="1400" dirty="0" smtClean="0"/>
          </a:p>
          <a:p>
            <a:endParaRPr lang="en-US" sz="1400" dirty="0"/>
          </a:p>
          <a:p>
            <a:r>
              <a:rPr lang="en-US" sz="1400" dirty="0" smtClean="0"/>
              <a:t>Moses told them to wear it on their forehead, write it on their door posts, put it everywhere where you will see it.</a:t>
            </a:r>
            <a:endParaRPr lang="en-US" sz="14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11</a:t>
            </a:fld>
            <a:endParaRPr lang="en-US" dirty="0"/>
          </a:p>
        </p:txBody>
      </p:sp>
    </p:spTree>
    <p:extLst>
      <p:ext uri="{BB962C8B-B14F-4D97-AF65-F5344CB8AC3E}">
        <p14:creationId xmlns:p14="http://schemas.microsoft.com/office/powerpoint/2010/main" val="213583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Joel isn't announcing a coming judgment of the Lord. He describes their present state – this had happened because of the disobedience of the people.  </a:t>
            </a:r>
            <a:endParaRPr lang="en-US" sz="1600" dirty="0" smtClean="0"/>
          </a:p>
          <a:p>
            <a:endParaRPr lang="en-US" sz="1600" dirty="0"/>
          </a:p>
          <a:p>
            <a:r>
              <a:rPr lang="en-US" sz="1600" dirty="0" smtClean="0"/>
              <a:t>it’s </a:t>
            </a:r>
            <a:r>
              <a:rPr lang="en-US" sz="1600" dirty="0"/>
              <a:t>going to be key because it’s the near and far picture comparison that Joel is going to use.  </a:t>
            </a:r>
          </a:p>
          <a:p>
            <a:endParaRPr lang="en-US" sz="1600" dirty="0" smtClean="0"/>
          </a:p>
          <a:p>
            <a:r>
              <a:rPr lang="en-US" sz="1600" dirty="0" smtClean="0"/>
              <a:t>(</a:t>
            </a:r>
            <a:r>
              <a:rPr lang="en-US" sz="1600" dirty="0"/>
              <a:t>the Hebrew word here for what the different types of locust means is uncertain.  The NIV says what the great swarm has left, the young locust has eaten, what they have left the other locust has eaten.  </a:t>
            </a:r>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12</a:t>
            </a:fld>
            <a:endParaRPr lang="en-US" dirty="0"/>
          </a:p>
        </p:txBody>
      </p:sp>
    </p:spTree>
    <p:extLst>
      <p:ext uri="{BB962C8B-B14F-4D97-AF65-F5344CB8AC3E}">
        <p14:creationId xmlns:p14="http://schemas.microsoft.com/office/powerpoint/2010/main" val="2406947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It literally means that whether this is </a:t>
            </a:r>
            <a:endParaRPr lang="en-US" sz="1600" dirty="0" smtClean="0"/>
          </a:p>
          <a:p>
            <a:r>
              <a:rPr lang="en-US" sz="1600" dirty="0" smtClean="0"/>
              <a:t>4 </a:t>
            </a:r>
            <a:r>
              <a:rPr lang="en-US" sz="1600" dirty="0"/>
              <a:t>different types of locust, </a:t>
            </a:r>
            <a:endParaRPr lang="en-US" sz="1600" dirty="0" smtClean="0"/>
          </a:p>
          <a:p>
            <a:r>
              <a:rPr lang="en-US" sz="1600" dirty="0" smtClean="0"/>
              <a:t>4 </a:t>
            </a:r>
            <a:r>
              <a:rPr lang="en-US" sz="1600" dirty="0"/>
              <a:t>different stages in the locust life, or </a:t>
            </a:r>
            <a:endParaRPr lang="en-US" sz="1600" dirty="0" smtClean="0"/>
          </a:p>
          <a:p>
            <a:r>
              <a:rPr lang="en-US" sz="1600" dirty="0" smtClean="0"/>
              <a:t>4 </a:t>
            </a:r>
            <a:r>
              <a:rPr lang="en-US" sz="1600" dirty="0"/>
              <a:t>different waves of locust</a:t>
            </a:r>
            <a:r>
              <a:rPr lang="en-US" sz="1600" dirty="0" smtClean="0"/>
              <a:t>…</a:t>
            </a:r>
          </a:p>
          <a:p>
            <a:endParaRPr lang="en-US" sz="1600" dirty="0"/>
          </a:p>
          <a:p>
            <a:r>
              <a:rPr lang="en-US" sz="1600" dirty="0" smtClean="0"/>
              <a:t>it’s </a:t>
            </a:r>
            <a:r>
              <a:rPr lang="en-US" sz="1600" dirty="0"/>
              <a:t>going to be so bad that nothing is left…literally the bark is stripped.  </a:t>
            </a:r>
            <a:r>
              <a:rPr lang="en-US" sz="1600" dirty="0" smtClean="0"/>
              <a:t>The land was devastated </a:t>
            </a:r>
            <a:r>
              <a:rPr lang="en-US" sz="1600" dirty="0"/>
              <a:t>by successive swarms of locusts, first chewing, then swarming, then crawling, and finally consuming. </a:t>
            </a:r>
            <a:endParaRPr lang="en-US" sz="1600" dirty="0" smtClean="0"/>
          </a:p>
          <a:p>
            <a:endParaRPr lang="en-US" sz="1600" dirty="0"/>
          </a:p>
          <a:p>
            <a:r>
              <a:rPr lang="en-US" sz="1600" dirty="0" smtClean="0"/>
              <a:t>Judah </a:t>
            </a:r>
            <a:r>
              <a:rPr lang="en-US" sz="1600" dirty="0"/>
              <a:t>will experience a time of famine and financial ruin because of these locusts. </a:t>
            </a:r>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13</a:t>
            </a:fld>
            <a:endParaRPr lang="en-US" dirty="0"/>
          </a:p>
        </p:txBody>
      </p:sp>
    </p:spTree>
    <p:extLst>
      <p:ext uri="{BB962C8B-B14F-4D97-AF65-F5344CB8AC3E}">
        <p14:creationId xmlns:p14="http://schemas.microsoft.com/office/powerpoint/2010/main" val="700531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Why is this </a:t>
            </a:r>
            <a:r>
              <a:rPr lang="en-US" sz="1600" dirty="0" smtClean="0"/>
              <a:t>so bad…other </a:t>
            </a:r>
            <a:r>
              <a:rPr lang="en-US" sz="1600" dirty="0"/>
              <a:t>than the fact it mirrors the plague in Egypt where is says literally nothing green was left in the entire land…remember that agriculture was key to the people here.  </a:t>
            </a:r>
            <a:endParaRPr lang="en-US" sz="1600" dirty="0" smtClean="0"/>
          </a:p>
          <a:p>
            <a:r>
              <a:rPr lang="en-US" sz="1600" dirty="0" smtClean="0"/>
              <a:t>Everything </a:t>
            </a:r>
            <a:r>
              <a:rPr lang="en-US" sz="1600" dirty="0"/>
              <a:t>depended on it…life literally revolved around it. </a:t>
            </a:r>
            <a:endParaRPr lang="en-US" sz="1600" dirty="0" smtClean="0"/>
          </a:p>
          <a:p>
            <a:endParaRPr lang="en-US" sz="1600" dirty="0"/>
          </a:p>
          <a:p>
            <a:r>
              <a:rPr lang="en-US" sz="1600" dirty="0" smtClean="0"/>
              <a:t> </a:t>
            </a:r>
            <a:r>
              <a:rPr lang="en-US" sz="1600" dirty="0"/>
              <a:t>And remember that God’s promise was a land flowing with milk and honey…everything in the land would be prosperous but he also promised the exact opposite if the people were not faithful…so a land of death and destruction.  </a:t>
            </a:r>
            <a:endParaRPr lang="en-US" sz="1600" dirty="0" smtClean="0"/>
          </a:p>
          <a:p>
            <a:endParaRPr lang="en-US" sz="1600" dirty="0"/>
          </a:p>
          <a:p>
            <a:r>
              <a:rPr lang="en-US" sz="1600" dirty="0" smtClean="0"/>
              <a:t>This </a:t>
            </a:r>
            <a:r>
              <a:rPr lang="en-US" sz="1600" dirty="0"/>
              <a:t>is what Joel is crying out against…the devastation that the locust plague has caused is due to disobedience.  We need to repent because literally something far worse than these locust is coming! </a:t>
            </a:r>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14</a:t>
            </a:fld>
            <a:endParaRPr lang="en-US" dirty="0"/>
          </a:p>
        </p:txBody>
      </p:sp>
    </p:spTree>
    <p:extLst>
      <p:ext uri="{BB962C8B-B14F-4D97-AF65-F5344CB8AC3E}">
        <p14:creationId xmlns:p14="http://schemas.microsoft.com/office/powerpoint/2010/main" val="1977364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(People…Wake up…sober up…your supply has been cut off.  See the devastation that the locust have caused.  </a:t>
            </a:r>
            <a:r>
              <a:rPr lang="en-US" sz="1600" dirty="0" smtClean="0"/>
              <a:t>…)</a:t>
            </a:r>
          </a:p>
          <a:p>
            <a:endParaRPr lang="en-US" sz="1600" dirty="0"/>
          </a:p>
          <a:p>
            <a:r>
              <a:rPr lang="en-US" sz="1600" dirty="0" smtClean="0"/>
              <a:t>(</a:t>
            </a:r>
            <a:r>
              <a:rPr lang="en-US" sz="1600" dirty="0"/>
              <a:t>Joel is comparing the locust swarm to a nation that has gone up against the actual land of Israel…later on he will use this as a comparison.  The swarm is strong and has laid waste to the entire land.  They came like a mighty nation, a fierce army against Judah</a:t>
            </a:r>
            <a:r>
              <a:rPr lang="en-US" sz="1600" dirty="0" smtClean="0"/>
              <a:t>.</a:t>
            </a:r>
          </a:p>
          <a:p>
            <a:endParaRPr lang="en-US" sz="1600" dirty="0"/>
          </a:p>
          <a:p>
            <a:r>
              <a:rPr lang="en-US" sz="1600" dirty="0" smtClean="0"/>
              <a:t>He uses My </a:t>
            </a:r>
            <a:r>
              <a:rPr lang="en-US" sz="1600" dirty="0"/>
              <a:t>vine … My fig tree: vine and fig tree is often used to describe Jesus and Israel or God’s people </a:t>
            </a:r>
          </a:p>
        </p:txBody>
      </p:sp>
      <p:sp>
        <p:nvSpPr>
          <p:cNvPr id="4" name="Slide Number Placeholder 3"/>
          <p:cNvSpPr>
            <a:spLocks noGrp="1"/>
          </p:cNvSpPr>
          <p:nvPr>
            <p:ph type="sldNum" sz="quarter" idx="10"/>
          </p:nvPr>
        </p:nvSpPr>
        <p:spPr/>
        <p:txBody>
          <a:bodyPr/>
          <a:lstStyle/>
          <a:p>
            <a:fld id="{BC28D22D-A0DC-4A0C-99A9-9B61D7A180A1}" type="slidenum">
              <a:rPr lang="en-US" smtClean="0"/>
              <a:t>15</a:t>
            </a:fld>
            <a:endParaRPr lang="en-US" dirty="0"/>
          </a:p>
        </p:txBody>
      </p:sp>
    </p:spTree>
    <p:extLst>
      <p:ext uri="{BB962C8B-B14F-4D97-AF65-F5344CB8AC3E}">
        <p14:creationId xmlns:p14="http://schemas.microsoft.com/office/powerpoint/2010/main" val="2532582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John </a:t>
            </a:r>
            <a:r>
              <a:rPr lang="en-US" dirty="0"/>
              <a:t>15 with me</a:t>
            </a:r>
            <a:r>
              <a:rPr lang="en-US" dirty="0" smtClean="0"/>
              <a:t>…</a:t>
            </a:r>
          </a:p>
          <a:p>
            <a:endParaRPr lang="en-US" dirty="0"/>
          </a:p>
          <a:p>
            <a:r>
              <a:rPr lang="en-US" sz="1400" b="1" dirty="0" smtClean="0"/>
              <a:t>15 </a:t>
            </a:r>
            <a:r>
              <a:rPr lang="en-US" sz="1400" b="1" dirty="0"/>
              <a:t>“I am the true vine, and my Father is the gardener. 2 He cuts off every branch in me that bears no fruit, while every branch that does bear fruit he prunes so that it will be even more fruitful. 3 You are already clean because of the word I have spoken to you. 4 Remain in me, as I also remain in you. No branch can bear fruit by itself; it must remain in the vine. Neither can you bear fruit unless you remain in me.</a:t>
            </a:r>
          </a:p>
          <a:p>
            <a:endParaRPr lang="en-US" sz="1400" b="1" dirty="0" smtClean="0"/>
          </a:p>
          <a:p>
            <a:r>
              <a:rPr lang="en-US" sz="1400" b="1" dirty="0" smtClean="0"/>
              <a:t>5 </a:t>
            </a:r>
            <a:r>
              <a:rPr lang="en-US" sz="1400" b="1" dirty="0"/>
              <a:t>“I am the vine; you are the branches. If you remain in me and I in you, you will bear much fruit; apart from me you can do nothing. 6 If you do not remain in me, you are like a branch that is thrown away and withers; such branches are picked up, thrown into the fire and burned. 7 If you remain in me and my words remain in you, ask whatever you wish, and it will be done for you. 8 This is to my Father’s glory, that you bear much fruit, showing yourselves to be my disciples.</a:t>
            </a:r>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16</a:t>
            </a:fld>
            <a:endParaRPr lang="en-US" dirty="0"/>
          </a:p>
        </p:txBody>
      </p:sp>
    </p:spTree>
    <p:extLst>
      <p:ext uri="{BB962C8B-B14F-4D97-AF65-F5344CB8AC3E}">
        <p14:creationId xmlns:p14="http://schemas.microsoft.com/office/powerpoint/2010/main" val="1070908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John </a:t>
            </a:r>
            <a:r>
              <a:rPr lang="en-US" dirty="0"/>
              <a:t>15 with me</a:t>
            </a:r>
            <a:r>
              <a:rPr lang="en-US" dirty="0" smtClean="0"/>
              <a:t>…</a:t>
            </a:r>
          </a:p>
          <a:p>
            <a:endParaRPr lang="en-US" dirty="0"/>
          </a:p>
          <a:p>
            <a:r>
              <a:rPr lang="en-US" sz="1400" b="1" dirty="0"/>
              <a:t>9 “As the Father has loved me, so have I loved you. Now remain in my love. 10 If you keep my commands, you will remain in my love, just as I have kept my Father’s commands and remain in his love. 11 I have told you this so that my joy may be in you and that your joy may be complete. </a:t>
            </a:r>
            <a:endParaRPr lang="en-US" sz="1400" b="1" dirty="0" smtClean="0"/>
          </a:p>
          <a:p>
            <a:r>
              <a:rPr lang="en-US" sz="1400" b="1" dirty="0" smtClean="0"/>
              <a:t>12 </a:t>
            </a:r>
            <a:r>
              <a:rPr lang="en-US" sz="1400" b="1" dirty="0"/>
              <a:t>My command is this: Love each other as I have loved you. 13 Greater love has no one than this: to lay down one’s life for one’s friends. 14 You are my friends if you do what I command. 15 I no longer call you servants, because a servant does not know his master’s business. Instead, I have called you friends, for everything that I learned from my Father I have made known to you. 16 You did not choose me, but I chose you and appointed you so that you might go and bear fruit—fruit that will last—and so that whatever you ask in my name the Father will give you. 17 This is my command: Love each other.</a:t>
            </a:r>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17</a:t>
            </a:fld>
            <a:endParaRPr lang="en-US" dirty="0"/>
          </a:p>
        </p:txBody>
      </p:sp>
    </p:spTree>
    <p:extLst>
      <p:ext uri="{BB962C8B-B14F-4D97-AF65-F5344CB8AC3E}">
        <p14:creationId xmlns:p14="http://schemas.microsoft.com/office/powerpoint/2010/main" val="976682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Matthew 3:10</a:t>
            </a:r>
          </a:p>
          <a:p>
            <a:endParaRPr lang="en-US" dirty="0"/>
          </a:p>
          <a:p>
            <a:r>
              <a:rPr lang="en-US" sz="1400" b="1" dirty="0"/>
              <a:t>…9And do not presume to say to yourselves, ‘We have Abraham as our father.’ For I tell you that out of these stones God can raise up children for Abraham. 10The axe lies ready at the root of the trees, and every tree that does not produce good fruit will be cut down and thrown into the fire. 11I baptize you with water for repentance, but after me will come One more powerful than I, whose sandals I am not worthy to carry. He will baptize you with the Holy Spirit and with fire</a:t>
            </a:r>
            <a:r>
              <a:rPr lang="en-US" sz="1400" b="1" dirty="0" smtClean="0"/>
              <a:t>.…</a:t>
            </a:r>
          </a:p>
          <a:p>
            <a:endParaRPr lang="en-US" sz="1400" b="1" dirty="0"/>
          </a:p>
          <a:p>
            <a:r>
              <a:rPr lang="en-US" sz="1400" b="1" dirty="0"/>
              <a:t>God looks at the vines and fig trees of Judah and says they belong to Him, even in judgment.  The locust have destroyed everything related to the vine and trees and Joel is saying it’s God judging his people…wake up! </a:t>
            </a:r>
          </a:p>
        </p:txBody>
      </p:sp>
      <p:sp>
        <p:nvSpPr>
          <p:cNvPr id="4" name="Slide Number Placeholder 3"/>
          <p:cNvSpPr>
            <a:spLocks noGrp="1"/>
          </p:cNvSpPr>
          <p:nvPr>
            <p:ph type="sldNum" sz="quarter" idx="10"/>
          </p:nvPr>
        </p:nvSpPr>
        <p:spPr/>
        <p:txBody>
          <a:bodyPr/>
          <a:lstStyle/>
          <a:p>
            <a:fld id="{BC28D22D-A0DC-4A0C-99A9-9B61D7A180A1}" type="slidenum">
              <a:rPr lang="en-US" smtClean="0"/>
              <a:t>18</a:t>
            </a:fld>
            <a:endParaRPr lang="en-US" dirty="0"/>
          </a:p>
        </p:txBody>
      </p:sp>
    </p:spTree>
    <p:extLst>
      <p:ext uri="{BB962C8B-B14F-4D97-AF65-F5344CB8AC3E}">
        <p14:creationId xmlns:p14="http://schemas.microsoft.com/office/powerpoint/2010/main" val="1665514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Joel is telling the people to mourn with the same emotion and passion that a young widow would have over her husband who has passed away.  </a:t>
            </a:r>
            <a:endParaRPr lang="en-US" sz="1600" dirty="0" smtClean="0"/>
          </a:p>
          <a:p>
            <a:endParaRPr lang="en-US" sz="1600" dirty="0"/>
          </a:p>
          <a:p>
            <a:r>
              <a:rPr lang="en-US" sz="1600" dirty="0" smtClean="0"/>
              <a:t>This </a:t>
            </a:r>
            <a:r>
              <a:rPr lang="en-US" sz="1600" dirty="0"/>
              <a:t>is not accidental or </a:t>
            </a:r>
            <a:r>
              <a:rPr lang="en-US" sz="1600" dirty="0" smtClean="0"/>
              <a:t>passing thing.  </a:t>
            </a:r>
            <a:r>
              <a:rPr lang="en-US" sz="1600" dirty="0"/>
              <a:t>This really hurts so lets take our pain to our God.  The only way to deal with this suffering is to Turn back to Him.</a:t>
            </a:r>
          </a:p>
        </p:txBody>
      </p:sp>
      <p:sp>
        <p:nvSpPr>
          <p:cNvPr id="4" name="Slide Number Placeholder 3"/>
          <p:cNvSpPr>
            <a:spLocks noGrp="1"/>
          </p:cNvSpPr>
          <p:nvPr>
            <p:ph type="sldNum" sz="quarter" idx="10"/>
          </p:nvPr>
        </p:nvSpPr>
        <p:spPr/>
        <p:txBody>
          <a:bodyPr/>
          <a:lstStyle/>
          <a:p>
            <a:fld id="{BC28D22D-A0DC-4A0C-99A9-9B61D7A180A1}" type="slidenum">
              <a:rPr lang="en-US" smtClean="0"/>
              <a:t>19</a:t>
            </a:fld>
            <a:endParaRPr lang="en-US" dirty="0"/>
          </a:p>
        </p:txBody>
      </p:sp>
    </p:spTree>
    <p:extLst>
      <p:ext uri="{BB962C8B-B14F-4D97-AF65-F5344CB8AC3E}">
        <p14:creationId xmlns:p14="http://schemas.microsoft.com/office/powerpoint/2010/main" val="25871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So last week we looked at an overview of the book and tried to set the scene of the devastation.  We talked about Joel being God’s PR man because of the specific message delivery that didn’t include all the information that we would want to know.  </a:t>
            </a:r>
          </a:p>
          <a:p>
            <a:endParaRPr lang="en-US" sz="1400" b="1" dirty="0"/>
          </a:p>
          <a:p>
            <a:r>
              <a:rPr lang="en-US" sz="1400" b="1" dirty="0" smtClean="0"/>
              <a:t>This message is the key to the book…and it’s about repentance…as a reminder listen for these things as we go through the 3 chapters of Joel.  </a:t>
            </a:r>
          </a:p>
          <a:p>
            <a:endParaRPr lang="en-US" sz="1400" b="1" dirty="0"/>
          </a:p>
          <a:p>
            <a:r>
              <a:rPr lang="en-US" sz="1400" b="1" dirty="0" smtClean="0"/>
              <a:t>We won’t see the REND part until chapter 2.  </a:t>
            </a:r>
            <a:endParaRPr lang="en-US" sz="1400" b="1" dirty="0"/>
          </a:p>
          <a:p>
            <a:endParaRPr lang="en-US" sz="1400" b="1" dirty="0"/>
          </a:p>
          <a:p>
            <a:endParaRPr lang="en-US" sz="1400" b="1" dirty="0"/>
          </a:p>
          <a:p>
            <a:endParaRPr lang="en-US" dirty="0"/>
          </a:p>
        </p:txBody>
      </p:sp>
      <p:sp>
        <p:nvSpPr>
          <p:cNvPr id="4" name="Slide Number Placeholder 3"/>
          <p:cNvSpPr>
            <a:spLocks noGrp="1"/>
          </p:cNvSpPr>
          <p:nvPr>
            <p:ph type="sldNum" sz="quarter" idx="5"/>
          </p:nvPr>
        </p:nvSpPr>
        <p:spPr/>
        <p:txBody>
          <a:bodyPr/>
          <a:lstStyle/>
          <a:p>
            <a:fld id="{BC28D22D-A0DC-4A0C-99A9-9B61D7A180A1}" type="slidenum">
              <a:rPr lang="en-US" smtClean="0"/>
              <a:t>2</a:t>
            </a:fld>
            <a:endParaRPr lang="en-US" dirty="0"/>
          </a:p>
        </p:txBody>
      </p:sp>
    </p:spTree>
    <p:extLst>
      <p:ext uri="{BB962C8B-B14F-4D97-AF65-F5344CB8AC3E}">
        <p14:creationId xmlns:p14="http://schemas.microsoft.com/office/powerpoint/2010/main" val="1201135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Read verses…</a:t>
            </a:r>
          </a:p>
          <a:p>
            <a:endParaRPr lang="en-US" sz="1600" dirty="0"/>
          </a:p>
          <a:p>
            <a:r>
              <a:rPr lang="en-US" sz="1600" dirty="0"/>
              <a:t>(Joel is describing total devastation all the way throughout the land; it’s all been destroyed…there is no more normal.  </a:t>
            </a:r>
            <a:endParaRPr lang="en-US" sz="1600" dirty="0" smtClean="0"/>
          </a:p>
          <a:p>
            <a:endParaRPr lang="en-US" sz="1600" dirty="0"/>
          </a:p>
          <a:p>
            <a:r>
              <a:rPr lang="en-US" sz="1600" dirty="0" smtClean="0"/>
              <a:t>All </a:t>
            </a:r>
            <a:r>
              <a:rPr lang="en-US" sz="1600" dirty="0"/>
              <a:t>the people should be ashamed…even the land is crying out.  (because of the devastation…the agriculture is gone.  </a:t>
            </a:r>
            <a:endParaRPr lang="en-US" sz="1600" dirty="0" smtClean="0"/>
          </a:p>
          <a:p>
            <a:endParaRPr lang="en-US" sz="1600" dirty="0"/>
          </a:p>
          <a:p>
            <a:r>
              <a:rPr lang="en-US" sz="1600" dirty="0" smtClean="0"/>
              <a:t>Apparently </a:t>
            </a:r>
            <a:r>
              <a:rPr lang="en-US" sz="1600" dirty="0"/>
              <a:t>this was the only thing that had stopped the offerings.  The people had remained in their wicked ways.  The religion of the people had been corrupted.  God stopped it with the destruction of the land and Joel pointed to this as a sign of God’s judgment on the land and coming judgment on the people. </a:t>
            </a:r>
          </a:p>
        </p:txBody>
      </p:sp>
      <p:sp>
        <p:nvSpPr>
          <p:cNvPr id="4" name="Slide Number Placeholder 3"/>
          <p:cNvSpPr>
            <a:spLocks noGrp="1"/>
          </p:cNvSpPr>
          <p:nvPr>
            <p:ph type="sldNum" sz="quarter" idx="10"/>
          </p:nvPr>
        </p:nvSpPr>
        <p:spPr/>
        <p:txBody>
          <a:bodyPr/>
          <a:lstStyle/>
          <a:p>
            <a:fld id="{BC28D22D-A0DC-4A0C-99A9-9B61D7A180A1}" type="slidenum">
              <a:rPr lang="en-US" smtClean="0"/>
              <a:t>20</a:t>
            </a:fld>
            <a:endParaRPr lang="en-US" dirty="0"/>
          </a:p>
        </p:txBody>
      </p:sp>
    </p:spTree>
    <p:extLst>
      <p:ext uri="{BB962C8B-B14F-4D97-AF65-F5344CB8AC3E}">
        <p14:creationId xmlns:p14="http://schemas.microsoft.com/office/powerpoint/2010/main" val="4171313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15 “But it shall come about, if you do not </a:t>
            </a:r>
            <a:r>
              <a:rPr lang="en-US" sz="1600" b="1" dirty="0" smtClean="0"/>
              <a:t>obey </a:t>
            </a:r>
            <a:r>
              <a:rPr lang="en-US" sz="1600" b="1" dirty="0"/>
              <a:t>the Lord your God, to be careful to </a:t>
            </a:r>
            <a:r>
              <a:rPr lang="en-US" sz="1600" b="1" dirty="0" smtClean="0"/>
              <a:t>follow </a:t>
            </a:r>
            <a:r>
              <a:rPr lang="en-US" sz="1600" b="1" dirty="0"/>
              <a:t>all His commandments and His statutes which I am commanding you today, that all these curses will come upon you and overtake you:  </a:t>
            </a:r>
          </a:p>
          <a:p>
            <a:r>
              <a:rPr lang="en-US" sz="1600" b="1" dirty="0" smtClean="0"/>
              <a:t>Moses </a:t>
            </a:r>
            <a:r>
              <a:rPr lang="en-US" sz="1600" b="1" dirty="0"/>
              <a:t>goes on to talk about every part of life will be cursed</a:t>
            </a:r>
            <a:r>
              <a:rPr lang="en-US" sz="1600" b="1" dirty="0" smtClean="0"/>
              <a:t>.</a:t>
            </a:r>
          </a:p>
          <a:p>
            <a:endParaRPr lang="en-US" sz="1600" b="1" dirty="0" smtClean="0"/>
          </a:p>
          <a:p>
            <a:r>
              <a:rPr lang="en-US" sz="1600" b="1" dirty="0"/>
              <a:t>13 The Lord will make you the head, not the tail. If you pay attention to the commands of the Lord your God that I give you this day and carefully follow them, you will always be at the top, never at the bottom.</a:t>
            </a:r>
          </a:p>
          <a:p>
            <a:endParaRPr lang="en-US" sz="1600" b="1" dirty="0"/>
          </a:p>
          <a:p>
            <a:r>
              <a:rPr lang="en-US" sz="1600" b="1" dirty="0" smtClean="0"/>
              <a:t>Literally both sides the coin are described…the heads and that tails…and you want to be the head and not the tail!  (the first coin toss…and they lost!)</a:t>
            </a:r>
          </a:p>
          <a:p>
            <a:endParaRPr lang="en-US" sz="1600" b="1"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21</a:t>
            </a:fld>
            <a:endParaRPr lang="en-US" dirty="0"/>
          </a:p>
        </p:txBody>
      </p:sp>
    </p:spTree>
    <p:extLst>
      <p:ext uri="{BB962C8B-B14F-4D97-AF65-F5344CB8AC3E}">
        <p14:creationId xmlns:p14="http://schemas.microsoft.com/office/powerpoint/2010/main" val="1064009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Some scholars believe that Joel and Amos were contemporaries…we will see when we get to Amos that he does tend to expound on what Joel is saying.  </a:t>
            </a:r>
            <a:endParaRPr lang="en-US" sz="1600" b="1" dirty="0" smtClean="0"/>
          </a:p>
          <a:p>
            <a:endParaRPr lang="en-US" sz="1600" b="1" dirty="0"/>
          </a:p>
          <a:p>
            <a:r>
              <a:rPr lang="en-US" sz="1600" b="1" dirty="0" smtClean="0"/>
              <a:t>By </a:t>
            </a:r>
            <a:r>
              <a:rPr lang="en-US" sz="1600" b="1" dirty="0"/>
              <a:t>the way when we talk about judgment in the Day of the Lord…all the way through the bible, both old and new testament, the message matches, some go into more detail but everything matches up.  </a:t>
            </a:r>
            <a:endParaRPr lang="en-US" sz="1600" b="1" dirty="0" smtClean="0"/>
          </a:p>
          <a:p>
            <a:endParaRPr lang="en-US" sz="1600" b="1" dirty="0"/>
          </a:p>
          <a:p>
            <a:r>
              <a:rPr lang="en-US" sz="1600" b="1" dirty="0" smtClean="0"/>
              <a:t>That’s </a:t>
            </a:r>
            <a:r>
              <a:rPr lang="en-US" sz="1600" b="1" dirty="0"/>
              <a:t>what we call a clue that the message remains the same today…the warning the Joel is giving applies to us today.  It’s the same message from Genesis to Revelation.</a:t>
            </a:r>
          </a:p>
          <a:p>
            <a:endParaRPr lang="en-US" sz="1600" b="1"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22</a:t>
            </a:fld>
            <a:endParaRPr lang="en-US" dirty="0"/>
          </a:p>
        </p:txBody>
      </p:sp>
    </p:spTree>
    <p:extLst>
      <p:ext uri="{BB962C8B-B14F-4D97-AF65-F5344CB8AC3E}">
        <p14:creationId xmlns:p14="http://schemas.microsoft.com/office/powerpoint/2010/main" val="2220370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Turn to Amos chapter 5…verse 21-23</a:t>
            </a:r>
          </a:p>
          <a:p>
            <a:endParaRPr lang="en-US" sz="1600" b="1" dirty="0"/>
          </a:p>
          <a:p>
            <a:r>
              <a:rPr lang="en-US" sz="1600" b="1" dirty="0"/>
              <a:t>Amos says this in Amos </a:t>
            </a:r>
            <a:r>
              <a:rPr lang="en-US" sz="1600" b="1" dirty="0" smtClean="0"/>
              <a:t>5:21-23</a:t>
            </a:r>
          </a:p>
          <a:p>
            <a:endParaRPr lang="en-US" sz="1600" b="1" dirty="0"/>
          </a:p>
          <a:p>
            <a:r>
              <a:rPr lang="en-US" sz="1600" b="1" dirty="0"/>
              <a:t>21 “I hate, I reject your festivals, Nor do I [a]delight in your festive assemblies.  22 Even though you offer up to Me burnt offerings and your grain offerings, I will not accept them; And I will not even look at the peace offerings of your fattened oxen.  23 Take away from Me the noise of your songs; I will not even listen to the sound of your harps.</a:t>
            </a:r>
          </a:p>
          <a:p>
            <a:endParaRPr lang="en-US" sz="1600" b="1" dirty="0" smtClean="0"/>
          </a:p>
          <a:p>
            <a:r>
              <a:rPr lang="en-US" sz="1600" b="1" dirty="0" smtClean="0"/>
              <a:t>Now back in verse 13 of Joel…The </a:t>
            </a:r>
            <a:r>
              <a:rPr lang="en-US" sz="1600" b="1" dirty="0"/>
              <a:t>call to repent…cry out</a:t>
            </a:r>
          </a:p>
          <a:p>
            <a:endParaRPr lang="en-US" sz="1600" b="1" dirty="0"/>
          </a:p>
          <a:p>
            <a:endParaRPr lang="en-US" sz="1600" b="1"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23</a:t>
            </a:fld>
            <a:endParaRPr lang="en-US" dirty="0"/>
          </a:p>
        </p:txBody>
      </p:sp>
    </p:spTree>
    <p:extLst>
      <p:ext uri="{BB962C8B-B14F-4D97-AF65-F5344CB8AC3E}">
        <p14:creationId xmlns:p14="http://schemas.microsoft.com/office/powerpoint/2010/main" val="37461169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Read verses…</a:t>
            </a:r>
          </a:p>
          <a:p>
            <a:endParaRPr lang="en-US" sz="1600" dirty="0"/>
          </a:p>
          <a:p>
            <a:r>
              <a:rPr lang="en-US" sz="1600" dirty="0"/>
              <a:t>(Joel starts with the priests and ministers.  He calls for them to lead in crying out; to lament, to wail, to pray, to show the outward signs of mourning…not only is the land destroyed but it means that offerings that sustain the priests and ministers have dried up as well.  </a:t>
            </a:r>
            <a:endParaRPr lang="en-US" sz="1600" dirty="0" smtClean="0"/>
          </a:p>
          <a:p>
            <a:endParaRPr lang="en-US" sz="1600" dirty="0"/>
          </a:p>
          <a:p>
            <a:r>
              <a:rPr lang="en-US" sz="1600" dirty="0" smtClean="0"/>
              <a:t>Sackcloth and ashes was the outward sign to show mourning</a:t>
            </a:r>
          </a:p>
          <a:p>
            <a:endParaRPr lang="en-US" sz="1600" dirty="0"/>
          </a:p>
          <a:p>
            <a:r>
              <a:rPr lang="en-US" sz="1600" dirty="0" smtClean="0"/>
              <a:t>So </a:t>
            </a:r>
            <a:r>
              <a:rPr lang="en-US" sz="1600" dirty="0"/>
              <a:t>step one…cry out to God, Prayer, the outward sign to mourn by putting on sackcloth…he will take this a step farther a little bit later on.)</a:t>
            </a:r>
          </a:p>
        </p:txBody>
      </p:sp>
      <p:sp>
        <p:nvSpPr>
          <p:cNvPr id="4" name="Slide Number Placeholder 3"/>
          <p:cNvSpPr>
            <a:spLocks noGrp="1"/>
          </p:cNvSpPr>
          <p:nvPr>
            <p:ph type="sldNum" sz="quarter" idx="10"/>
          </p:nvPr>
        </p:nvSpPr>
        <p:spPr/>
        <p:txBody>
          <a:bodyPr/>
          <a:lstStyle/>
          <a:p>
            <a:fld id="{BC28D22D-A0DC-4A0C-99A9-9B61D7A180A1}" type="slidenum">
              <a:rPr lang="en-US" smtClean="0"/>
              <a:t>24</a:t>
            </a:fld>
            <a:endParaRPr lang="en-US" dirty="0"/>
          </a:p>
        </p:txBody>
      </p:sp>
    </p:spTree>
    <p:extLst>
      <p:ext uri="{BB962C8B-B14F-4D97-AF65-F5344CB8AC3E}">
        <p14:creationId xmlns:p14="http://schemas.microsoft.com/office/powerpoint/2010/main" val="4263137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Read verses…</a:t>
            </a:r>
          </a:p>
          <a:p>
            <a:endParaRPr lang="en-US" sz="1600" dirty="0"/>
          </a:p>
          <a:p>
            <a:r>
              <a:rPr lang="en-US" sz="1600" dirty="0"/>
              <a:t>(consecrate means to sanctify…or set apart…a fast.  He is saying to set yourselves apart from what you have been doing, what you want to do and concentrate on what God wants, your relationship with Him.  </a:t>
            </a:r>
            <a:endParaRPr lang="en-US" sz="1600" dirty="0" smtClean="0"/>
          </a:p>
          <a:p>
            <a:endParaRPr lang="en-US" sz="1600" dirty="0"/>
          </a:p>
          <a:p>
            <a:r>
              <a:rPr lang="en-US" sz="1600" dirty="0" smtClean="0"/>
              <a:t>The </a:t>
            </a:r>
            <a:r>
              <a:rPr lang="en-US" sz="1600" dirty="0"/>
              <a:t>purpose of the fast is to take anything that would take your attention away from God, set it aside, and focus directly and totally on God.  Joel is telling them, look everything that you have been depending upon to bring you happiness is now gone.  Return to God.)</a:t>
            </a:r>
          </a:p>
        </p:txBody>
      </p:sp>
      <p:sp>
        <p:nvSpPr>
          <p:cNvPr id="4" name="Slide Number Placeholder 3"/>
          <p:cNvSpPr>
            <a:spLocks noGrp="1"/>
          </p:cNvSpPr>
          <p:nvPr>
            <p:ph type="sldNum" sz="quarter" idx="10"/>
          </p:nvPr>
        </p:nvSpPr>
        <p:spPr/>
        <p:txBody>
          <a:bodyPr/>
          <a:lstStyle/>
          <a:p>
            <a:fld id="{BC28D22D-A0DC-4A0C-99A9-9B61D7A180A1}" type="slidenum">
              <a:rPr lang="en-US" smtClean="0"/>
              <a:t>25</a:t>
            </a:fld>
            <a:endParaRPr lang="en-US" dirty="0"/>
          </a:p>
        </p:txBody>
      </p:sp>
    </p:spTree>
    <p:extLst>
      <p:ext uri="{BB962C8B-B14F-4D97-AF65-F5344CB8AC3E}">
        <p14:creationId xmlns:p14="http://schemas.microsoft.com/office/powerpoint/2010/main" val="1804270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Proclaim a solemn assembly;  </a:t>
            </a:r>
            <a:endParaRPr lang="en-US" sz="1600" dirty="0" smtClean="0"/>
          </a:p>
          <a:p>
            <a:endParaRPr lang="en-US" sz="1600" dirty="0"/>
          </a:p>
          <a:p>
            <a:r>
              <a:rPr lang="en-US" sz="1600" dirty="0" smtClean="0"/>
              <a:t>(</a:t>
            </a:r>
            <a:r>
              <a:rPr lang="en-US" sz="1600" dirty="0"/>
              <a:t>Question: "What is a solemn assembly in the Bible</a:t>
            </a:r>
            <a:r>
              <a:rPr lang="en-US" sz="1600" dirty="0" smtClean="0"/>
              <a:t>?“  </a:t>
            </a:r>
            <a:endParaRPr lang="en-US" sz="1600" dirty="0"/>
          </a:p>
          <a:p>
            <a:endParaRPr lang="en-US" sz="1600" dirty="0" smtClean="0"/>
          </a:p>
          <a:p>
            <a:r>
              <a:rPr lang="en-US" sz="1600" dirty="0" smtClean="0"/>
              <a:t>Answer</a:t>
            </a:r>
            <a:r>
              <a:rPr lang="en-US" sz="1600" dirty="0"/>
              <a:t>: In the Bible, a solemn assembly is a gathering of the people of Israel for a sacred feast, festival, or holy occasion. A solemn assembly included a ritual of purification or observing a state of holiness in which all the people of the community were commanded to do no work. The solemn assembly is also called a “sacred assembly” and a “solemn meeting</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BC28D22D-A0DC-4A0C-99A9-9B61D7A180A1}" type="slidenum">
              <a:rPr lang="en-US" smtClean="0"/>
              <a:t>26</a:t>
            </a:fld>
            <a:endParaRPr lang="en-US" dirty="0"/>
          </a:p>
        </p:txBody>
      </p:sp>
    </p:spTree>
    <p:extLst>
      <p:ext uri="{BB962C8B-B14F-4D97-AF65-F5344CB8AC3E}">
        <p14:creationId xmlns:p14="http://schemas.microsoft.com/office/powerpoint/2010/main" val="3493261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One Hebrew word translated “solemn assembly” means “a day of restraint”—primarily from work. </a:t>
            </a:r>
            <a:endParaRPr lang="en-US" sz="1600" dirty="0" smtClean="0"/>
          </a:p>
          <a:p>
            <a:endParaRPr lang="en-US" sz="1600" dirty="0"/>
          </a:p>
          <a:p>
            <a:r>
              <a:rPr lang="en-US" sz="1600" dirty="0" smtClean="0"/>
              <a:t>Another </a:t>
            </a:r>
            <a:r>
              <a:rPr lang="en-US" sz="1600" dirty="0"/>
              <a:t>Hebrew term rendered “solemn assembly” denotes a unique, appointed time set apart for the keeping of festivals. On these special worship occasions, the whole community gathered together for either a feast or a fast day.)</a:t>
            </a:r>
          </a:p>
          <a:p>
            <a:r>
              <a:rPr lang="en-US" sz="1600" dirty="0"/>
              <a:t> </a:t>
            </a:r>
            <a:endParaRPr lang="en-US" sz="1600" dirty="0" smtClean="0"/>
          </a:p>
          <a:p>
            <a:r>
              <a:rPr lang="en-US" sz="1600" dirty="0" smtClean="0"/>
              <a:t>All </a:t>
            </a:r>
            <a:r>
              <a:rPr lang="en-US" sz="1600" dirty="0"/>
              <a:t>inhabitants of the </a:t>
            </a:r>
            <a:r>
              <a:rPr lang="en-US" sz="1600" dirty="0" smtClean="0"/>
              <a:t>land…not even a built in excuse about the kids here…Earlier </a:t>
            </a:r>
            <a:r>
              <a:rPr lang="en-US" sz="1600" dirty="0"/>
              <a:t>Joel was saying to teach the kids…now Joel is saying bring them all, even the kids…and when you get them all together and everything else has been set aside…cry out to God)</a:t>
            </a:r>
          </a:p>
        </p:txBody>
      </p:sp>
      <p:sp>
        <p:nvSpPr>
          <p:cNvPr id="4" name="Slide Number Placeholder 3"/>
          <p:cNvSpPr>
            <a:spLocks noGrp="1"/>
          </p:cNvSpPr>
          <p:nvPr>
            <p:ph type="sldNum" sz="quarter" idx="10"/>
          </p:nvPr>
        </p:nvSpPr>
        <p:spPr/>
        <p:txBody>
          <a:bodyPr/>
          <a:lstStyle/>
          <a:p>
            <a:fld id="{BC28D22D-A0DC-4A0C-99A9-9B61D7A180A1}" type="slidenum">
              <a:rPr lang="en-US" smtClean="0"/>
              <a:t>27</a:t>
            </a:fld>
            <a:endParaRPr lang="en-US" dirty="0"/>
          </a:p>
        </p:txBody>
      </p:sp>
    </p:spTree>
    <p:extLst>
      <p:ext uri="{BB962C8B-B14F-4D97-AF65-F5344CB8AC3E}">
        <p14:creationId xmlns:p14="http://schemas.microsoft.com/office/powerpoint/2010/main" val="357423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Fast</a:t>
            </a:r>
            <a:r>
              <a:rPr lang="en-US" sz="1800" dirty="0"/>
              <a:t> – remove the things that are important and concentrate on what is important…oh yeah that would be YOUR GOD</a:t>
            </a:r>
          </a:p>
          <a:p>
            <a:r>
              <a:rPr lang="en-US" sz="1800" b="1" dirty="0"/>
              <a:t>Call a sacred assembly </a:t>
            </a:r>
            <a:r>
              <a:rPr lang="en-US" sz="1800" dirty="0"/>
              <a:t>– God’s people need to gather together in one body and in one spirt of repentance</a:t>
            </a:r>
          </a:p>
          <a:p>
            <a:r>
              <a:rPr lang="en-US" sz="1800" dirty="0"/>
              <a:t>Gather the elders – the leaders need to repent and lead the people in repenting</a:t>
            </a:r>
          </a:p>
          <a:p>
            <a:r>
              <a:rPr lang="en-US" sz="1800" b="1" dirty="0"/>
              <a:t>Into the House of the Lord </a:t>
            </a:r>
            <a:r>
              <a:rPr lang="en-US" sz="1800" dirty="0"/>
              <a:t>– go to the place set apart for worship</a:t>
            </a:r>
          </a:p>
          <a:p>
            <a:r>
              <a:rPr lang="en-US" sz="1800" b="1" dirty="0"/>
              <a:t>And Cry out </a:t>
            </a:r>
            <a:r>
              <a:rPr lang="en-US" sz="1800" dirty="0"/>
              <a:t>– cry out to your God.  Put your faith in His ability to rescue you.  This is key for physical deliverance and for spiritual </a:t>
            </a:r>
            <a:r>
              <a:rPr lang="en-US" sz="1800" dirty="0" smtClean="0"/>
              <a:t>deliverance</a:t>
            </a:r>
          </a:p>
          <a:p>
            <a:r>
              <a:rPr lang="en-US" sz="1800" dirty="0" smtClean="0"/>
              <a:t>NOTE THE LAST PART&gt;&gt;&gt;</a:t>
            </a:r>
            <a:endParaRPr lang="en-US" sz="18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28</a:t>
            </a:fld>
            <a:endParaRPr lang="en-US" dirty="0"/>
          </a:p>
        </p:txBody>
      </p:sp>
    </p:spTree>
    <p:extLst>
      <p:ext uri="{BB962C8B-B14F-4D97-AF65-F5344CB8AC3E}">
        <p14:creationId xmlns:p14="http://schemas.microsoft.com/office/powerpoint/2010/main" val="1988641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now you know the near…it’s bad!  We will pick up there next week Lord willing.</a:t>
            </a:r>
          </a:p>
          <a:p>
            <a:endParaRPr lang="en-US" dirty="0"/>
          </a:p>
          <a:p>
            <a:r>
              <a:rPr lang="en-US" dirty="0" smtClean="0"/>
              <a:t>Thank you guys again for joining us…let’s pray!</a:t>
            </a:r>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29</a:t>
            </a:fld>
            <a:endParaRPr lang="en-US" dirty="0"/>
          </a:p>
        </p:txBody>
      </p:sp>
    </p:spTree>
    <p:extLst>
      <p:ext uri="{BB962C8B-B14F-4D97-AF65-F5344CB8AC3E}">
        <p14:creationId xmlns:p14="http://schemas.microsoft.com/office/powerpoint/2010/main" val="2203146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The key to understanding the book is understanding Joel’s </a:t>
            </a:r>
            <a:r>
              <a:rPr lang="en-US" sz="1400" b="1" dirty="0"/>
              <a:t>Near to Far aspect…Locust have happened…as the locust have wiped out the land…so will the Day of the Lord be towards sinners.  </a:t>
            </a:r>
            <a:endParaRPr lang="en-US" sz="1400" b="1" dirty="0" smtClean="0"/>
          </a:p>
          <a:p>
            <a:endParaRPr lang="en-US" sz="1400" b="1" dirty="0"/>
          </a:p>
          <a:p>
            <a:r>
              <a:rPr lang="en-US" sz="1400" b="1" dirty="0" smtClean="0"/>
              <a:t>The </a:t>
            </a:r>
            <a:r>
              <a:rPr lang="en-US" sz="1400" b="1" dirty="0"/>
              <a:t>day of the Lord is mentioned 19 times in the old testament and 4 times in the new testament and we will get into specifics about it as we get further into Joel but for now equate Day of the Lord to Judgment Day</a:t>
            </a:r>
            <a:r>
              <a:rPr lang="en-US" sz="1400" b="1" dirty="0" smtClean="0"/>
              <a:t>…</a:t>
            </a:r>
          </a:p>
          <a:p>
            <a:endParaRPr lang="en-US" sz="1400" b="1" dirty="0"/>
          </a:p>
          <a:p>
            <a:r>
              <a:rPr lang="en-US" sz="1400" b="1" dirty="0"/>
              <a:t>Last week we took a look at our locust friends and the promise of the plagues of Egypt being on Israel if they were disobedient to the Lord.  I read through Moses passages about this quickly last week but want to start with this passage in Deuteronomy.  This is what I was attempting to find as we closed last week.  </a:t>
            </a:r>
          </a:p>
        </p:txBody>
      </p:sp>
      <p:sp>
        <p:nvSpPr>
          <p:cNvPr id="4" name="Slide Number Placeholder 3"/>
          <p:cNvSpPr>
            <a:spLocks noGrp="1"/>
          </p:cNvSpPr>
          <p:nvPr>
            <p:ph type="sldNum" sz="quarter" idx="10"/>
          </p:nvPr>
        </p:nvSpPr>
        <p:spPr/>
        <p:txBody>
          <a:bodyPr/>
          <a:lstStyle/>
          <a:p>
            <a:fld id="{BC28D22D-A0DC-4A0C-99A9-9B61D7A180A1}" type="slidenum">
              <a:rPr lang="en-US" smtClean="0"/>
              <a:t>3</a:t>
            </a:fld>
            <a:endParaRPr lang="en-US" dirty="0"/>
          </a:p>
        </p:txBody>
      </p:sp>
    </p:spTree>
    <p:extLst>
      <p:ext uri="{BB962C8B-B14F-4D97-AF65-F5344CB8AC3E}">
        <p14:creationId xmlns:p14="http://schemas.microsoft.com/office/powerpoint/2010/main" val="2847082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Listen for this description in Joel chapter 1</a:t>
            </a:r>
          </a:p>
          <a:p>
            <a:endParaRPr lang="en-US" dirty="0"/>
          </a:p>
          <a:p>
            <a:r>
              <a:rPr lang="en-US" dirty="0" smtClean="0"/>
              <a:t>You can turn with me to Deuteronomy chapter 28…I’m going to read verses 38-42 (that was my intent last week)</a:t>
            </a:r>
          </a:p>
          <a:p>
            <a:endParaRPr lang="en-US" dirty="0"/>
          </a:p>
          <a:p>
            <a:r>
              <a:rPr lang="en-US" sz="1400" b="1" dirty="0" smtClean="0"/>
              <a:t>38 </a:t>
            </a:r>
            <a:r>
              <a:rPr lang="en-US" sz="1400" b="1" dirty="0"/>
              <a:t>You shall carry much seed into the field and shall gather in little, for the locust shall consume it. 39 You shall plant vineyards and dress them, but you shall neither drink of the wine nor gather the grapes, for the worm shall eat them. 40 You shall have olive trees throughout all your territory, but you shall not anoint yourself with the oil, for your olives shall drop off. 41 You shall father sons and daughters, but they shall not be yours, for they shall go into captivity. 42 The </a:t>
            </a:r>
            <a:r>
              <a:rPr lang="en-US" sz="1400" b="1" dirty="0" smtClean="0"/>
              <a:t>cricket shall </a:t>
            </a:r>
            <a:r>
              <a:rPr lang="en-US" sz="1400" b="1" dirty="0"/>
              <a:t>possess all your trees and the fruit of your ground</a:t>
            </a:r>
            <a:r>
              <a:rPr lang="en-US" sz="1400" b="1" dirty="0" smtClean="0"/>
              <a:t>.</a:t>
            </a:r>
          </a:p>
          <a:p>
            <a:endParaRPr lang="en-US" sz="1400" b="1" dirty="0"/>
          </a:p>
          <a:p>
            <a:r>
              <a:rPr lang="en-US" dirty="0"/>
              <a:t>With that picture in your mind lets start with Joel chapter 1.  I’m reading from the New American Standard Bible.</a:t>
            </a:r>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4</a:t>
            </a:fld>
            <a:endParaRPr lang="en-US" dirty="0"/>
          </a:p>
        </p:txBody>
      </p:sp>
    </p:spTree>
    <p:extLst>
      <p:ext uri="{BB962C8B-B14F-4D97-AF65-F5344CB8AC3E}">
        <p14:creationId xmlns:p14="http://schemas.microsoft.com/office/powerpoint/2010/main" val="363194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week we talked about the plagues of Egypt…what we just read in Deuteronomy was prophesy for disobedience…but we read shall all the way through it…</a:t>
            </a:r>
          </a:p>
          <a:p>
            <a:endParaRPr lang="en-US" dirty="0"/>
          </a:p>
          <a:p>
            <a:r>
              <a:rPr lang="en-US" dirty="0" smtClean="0"/>
              <a:t>Joel chapter 1 is documentation of the prophesied destruction caused by disobedience.  </a:t>
            </a:r>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5</a:t>
            </a:fld>
            <a:endParaRPr lang="en-US" dirty="0"/>
          </a:p>
        </p:txBody>
      </p:sp>
    </p:spTree>
    <p:extLst>
      <p:ext uri="{BB962C8B-B14F-4D97-AF65-F5344CB8AC3E}">
        <p14:creationId xmlns:p14="http://schemas.microsoft.com/office/powerpoint/2010/main" val="2907654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this one verse you are all caught up on who Joel is and where his authority to speak comes from.  </a:t>
            </a:r>
            <a:endParaRPr lang="en-US" sz="1400" dirty="0" smtClean="0"/>
          </a:p>
          <a:p>
            <a:endParaRPr lang="en-US" sz="1400" dirty="0"/>
          </a:p>
          <a:p>
            <a:r>
              <a:rPr lang="en-US" sz="1400" dirty="0"/>
              <a:t>There are 14 different persons named Joel listed in the old testament.  They all appear to be different persons.  </a:t>
            </a:r>
            <a:endParaRPr lang="en-US" sz="1400" dirty="0" smtClean="0"/>
          </a:p>
          <a:p>
            <a:endParaRPr lang="en-US" sz="1400" dirty="0"/>
          </a:p>
          <a:p>
            <a:r>
              <a:rPr lang="en-US" sz="1400" dirty="0" smtClean="0"/>
              <a:t>This </a:t>
            </a:r>
            <a:r>
              <a:rPr lang="en-US" sz="1400" dirty="0"/>
              <a:t>Joel is the son of </a:t>
            </a:r>
            <a:r>
              <a:rPr lang="en-US" sz="1400" dirty="0" err="1"/>
              <a:t>Pethuel</a:t>
            </a:r>
            <a:r>
              <a:rPr lang="en-US" sz="1400" dirty="0"/>
              <a:t>…that’s all you get!  He is sometimes known as the anonymous prophet because of this.  </a:t>
            </a:r>
            <a:endParaRPr lang="en-US" sz="1400" dirty="0" smtClean="0"/>
          </a:p>
          <a:p>
            <a:endParaRPr lang="en-US" sz="1400" dirty="0"/>
          </a:p>
          <a:p>
            <a:r>
              <a:rPr lang="en-US" sz="1400" dirty="0" smtClean="0"/>
              <a:t>We </a:t>
            </a:r>
            <a:r>
              <a:rPr lang="en-US" sz="1400" dirty="0"/>
              <a:t>mentioned last week that the name “Joel” is two actually two Hebrew words “</a:t>
            </a:r>
            <a:r>
              <a:rPr lang="en-US" sz="1400" dirty="0" err="1"/>
              <a:t>Ya</a:t>
            </a:r>
            <a:r>
              <a:rPr lang="en-US" sz="1400" dirty="0"/>
              <a:t>” and “El” meaning Jehovah is God.  The father’s name…</a:t>
            </a:r>
            <a:r>
              <a:rPr lang="en-US" sz="1400" dirty="0" err="1"/>
              <a:t>Pethuel</a:t>
            </a:r>
            <a:r>
              <a:rPr lang="en-US" sz="1400" dirty="0"/>
              <a:t> is also sometimes called </a:t>
            </a:r>
            <a:r>
              <a:rPr lang="en-US" sz="1400" dirty="0" err="1"/>
              <a:t>Bethuel</a:t>
            </a:r>
            <a:r>
              <a:rPr lang="en-US" sz="1400" dirty="0"/>
              <a:t> with a B.  Interesting enough even though we don’t know who his father is either, his fathers name means “vision of God” and comes from the word implying “to open the eyes.”  </a:t>
            </a:r>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6</a:t>
            </a:fld>
            <a:endParaRPr lang="en-US" dirty="0"/>
          </a:p>
        </p:txBody>
      </p:sp>
    </p:spTree>
    <p:extLst>
      <p:ext uri="{BB962C8B-B14F-4D97-AF65-F5344CB8AC3E}">
        <p14:creationId xmlns:p14="http://schemas.microsoft.com/office/powerpoint/2010/main" val="1711383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He is speaking for the Lord…the word for the Lord there is His proper name… </a:t>
            </a:r>
            <a:r>
              <a:rPr lang="en-US" sz="1400" dirty="0" err="1"/>
              <a:t>Yhvh</a:t>
            </a:r>
            <a:r>
              <a:rPr lang="en-US" sz="1400" dirty="0"/>
              <a:t>, Yaw-way…or Jehovah.  The name is plural as well describing our 1 God in 3 persons.  </a:t>
            </a:r>
            <a:endParaRPr lang="en-US" sz="1400" dirty="0" smtClean="0"/>
          </a:p>
          <a:p>
            <a:endParaRPr lang="en-US" sz="1400" dirty="0"/>
          </a:p>
          <a:p>
            <a:r>
              <a:rPr lang="en-US" sz="1400" dirty="0"/>
              <a:t>There is literally nothing else that talks about Joel’s possible status, rank or standing among the people.  Of course he is speaking for the Lord so his authority is spelled out regardless of who else he might have been…it’s a moot point.  </a:t>
            </a:r>
            <a:endParaRPr lang="en-US" sz="1400" dirty="0" smtClean="0"/>
          </a:p>
          <a:p>
            <a:endParaRPr lang="en-US" sz="1400" dirty="0"/>
          </a:p>
          <a:p>
            <a:r>
              <a:rPr lang="en-US" sz="1400" dirty="0"/>
              <a:t>We talked last week about time being looked at as an issue with the book of Joel as well since it can’t be dated.  It can be before the destruction of the Northern Kingdom or before the exile of the southern kingdom. </a:t>
            </a:r>
            <a:endParaRPr lang="en-US" sz="1400" dirty="0" smtClean="0"/>
          </a:p>
          <a:p>
            <a:endParaRPr lang="en-US" sz="1400" dirty="0"/>
          </a:p>
          <a:p>
            <a:endParaRPr lang="en-US" sz="1400" dirty="0" smtClean="0"/>
          </a:p>
          <a:p>
            <a:endParaRPr lang="en-US" sz="14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7</a:t>
            </a:fld>
            <a:endParaRPr lang="en-US" dirty="0"/>
          </a:p>
        </p:txBody>
      </p:sp>
    </p:spTree>
    <p:extLst>
      <p:ext uri="{BB962C8B-B14F-4D97-AF65-F5344CB8AC3E}">
        <p14:creationId xmlns:p14="http://schemas.microsoft.com/office/powerpoint/2010/main" val="1063968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Interestingly enough, other prophets will build on what Joel says and the message applies regardless of where he fits in the timeline.  So the key is not the when but the what and the what is the message of repentance. </a:t>
            </a:r>
            <a:endParaRPr lang="en-US" sz="1800" dirty="0" smtClean="0"/>
          </a:p>
          <a:p>
            <a:endParaRPr lang="en-US" sz="1800" dirty="0"/>
          </a:p>
          <a:p>
            <a:r>
              <a:rPr lang="en-US" sz="1800" dirty="0" smtClean="0"/>
              <a:t>Sadly nowhere in this book do we see any hint that the people repented.  Either timeline you look at will show that destruction came in the form of the northern kingdom being conquered by Assyria in 722 BC and the southern kingdom being conquered and exile beginning in 606 BC and completed in 586 BC with the destruction of </a:t>
            </a:r>
            <a:r>
              <a:rPr lang="en-US" sz="1800" dirty="0" err="1" smtClean="0"/>
              <a:t>Jersulaem</a:t>
            </a:r>
            <a:r>
              <a:rPr lang="en-US" sz="1800" dirty="0" smtClean="0"/>
              <a:t> by Babylon.</a:t>
            </a:r>
            <a:endParaRPr lang="en-US" sz="18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8</a:t>
            </a:fld>
            <a:endParaRPr lang="en-US" dirty="0"/>
          </a:p>
        </p:txBody>
      </p:sp>
    </p:spTree>
    <p:extLst>
      <p:ext uri="{BB962C8B-B14F-4D97-AF65-F5344CB8AC3E}">
        <p14:creationId xmlns:p14="http://schemas.microsoft.com/office/powerpoint/2010/main" val="2114882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(this is like nothing you have ever seen.  Listen up, hear what I have to say.  This message is going to be literally addressed to the entire nation…he says here all inhabitants.  He will break it down poetically in these categories leaders, drunkards, citizens, farmers, priests)</a:t>
            </a:r>
          </a:p>
          <a:p>
            <a:endParaRPr lang="en-US" sz="1400" dirty="0" smtClean="0"/>
          </a:p>
          <a:p>
            <a:endParaRPr lang="en-US" sz="1400" dirty="0"/>
          </a:p>
          <a:p>
            <a:endParaRPr lang="en-US" dirty="0"/>
          </a:p>
        </p:txBody>
      </p:sp>
      <p:sp>
        <p:nvSpPr>
          <p:cNvPr id="4" name="Slide Number Placeholder 3"/>
          <p:cNvSpPr>
            <a:spLocks noGrp="1"/>
          </p:cNvSpPr>
          <p:nvPr>
            <p:ph type="sldNum" sz="quarter" idx="10"/>
          </p:nvPr>
        </p:nvSpPr>
        <p:spPr/>
        <p:txBody>
          <a:bodyPr/>
          <a:lstStyle/>
          <a:p>
            <a:fld id="{BC28D22D-A0DC-4A0C-99A9-9B61D7A180A1}" type="slidenum">
              <a:rPr lang="en-US" smtClean="0"/>
              <a:t>9</a:t>
            </a:fld>
            <a:endParaRPr lang="en-US" dirty="0"/>
          </a:p>
        </p:txBody>
      </p:sp>
    </p:spTree>
    <p:extLst>
      <p:ext uri="{BB962C8B-B14F-4D97-AF65-F5344CB8AC3E}">
        <p14:creationId xmlns:p14="http://schemas.microsoft.com/office/powerpoint/2010/main" val="26255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10, 2021</a:t>
            </a:fld>
            <a:endParaRPr lang="en-US" dirty="0"/>
          </a:p>
        </p:txBody>
      </p:sp>
    </p:spTree>
    <p:extLst>
      <p:ext uri="{BB962C8B-B14F-4D97-AF65-F5344CB8AC3E}">
        <p14:creationId xmlns:p14="http://schemas.microsoft.com/office/powerpoint/2010/main" val="2246795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Wednesday, February 10, 2021</a:t>
            </a:fld>
            <a:endParaRPr lang="en-US" dirty="0"/>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dirty="0"/>
          </a:p>
        </p:txBody>
      </p:sp>
    </p:spTree>
    <p:extLst>
      <p:ext uri="{BB962C8B-B14F-4D97-AF65-F5344CB8AC3E}">
        <p14:creationId xmlns:p14="http://schemas.microsoft.com/office/powerpoint/2010/main" val="263618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Wednesday, February 10, 2021</a:t>
            </a:fld>
            <a:endParaRPr lang="en-US" dirty="0"/>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dirty="0"/>
          </a:p>
        </p:txBody>
      </p:sp>
    </p:spTree>
    <p:extLst>
      <p:ext uri="{BB962C8B-B14F-4D97-AF65-F5344CB8AC3E}">
        <p14:creationId xmlns:p14="http://schemas.microsoft.com/office/powerpoint/2010/main" val="84877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10, 2021</a:t>
            </a:fld>
            <a:endParaRPr lang="en-US" dirty="0"/>
          </a:p>
        </p:txBody>
      </p:sp>
    </p:spTree>
    <p:extLst>
      <p:ext uri="{BB962C8B-B14F-4D97-AF65-F5344CB8AC3E}">
        <p14:creationId xmlns:p14="http://schemas.microsoft.com/office/powerpoint/2010/main" val="260583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Wednesday, February 10, 2021</a:t>
            </a:fld>
            <a:endParaRPr lang="en-US" dirty="0"/>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dirty="0"/>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17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Wednesday, February 10, 2021</a:t>
            </a:fld>
            <a:endParaRPr lang="en-US" dirty="0"/>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dirty="0"/>
          </a:p>
        </p:txBody>
      </p:sp>
    </p:spTree>
    <p:extLst>
      <p:ext uri="{BB962C8B-B14F-4D97-AF65-F5344CB8AC3E}">
        <p14:creationId xmlns:p14="http://schemas.microsoft.com/office/powerpoint/2010/main" val="355519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Wednesday, February 10,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dirty="0"/>
          </a:p>
        </p:txBody>
      </p:sp>
    </p:spTree>
    <p:extLst>
      <p:ext uri="{BB962C8B-B14F-4D97-AF65-F5344CB8AC3E}">
        <p14:creationId xmlns:p14="http://schemas.microsoft.com/office/powerpoint/2010/main" val="98252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Wednesday, February 10, 2021</a:t>
            </a:fld>
            <a:endParaRPr lang="en-US" dirty="0"/>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dirty="0"/>
          </a:p>
        </p:txBody>
      </p:sp>
    </p:spTree>
    <p:extLst>
      <p:ext uri="{BB962C8B-B14F-4D97-AF65-F5344CB8AC3E}">
        <p14:creationId xmlns:p14="http://schemas.microsoft.com/office/powerpoint/2010/main" val="81189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Wednesday, February 10, 2021</a:t>
            </a:fld>
            <a:endParaRPr lang="en-US" dirty="0"/>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dirty="0"/>
          </a:p>
        </p:txBody>
      </p:sp>
    </p:spTree>
    <p:extLst>
      <p:ext uri="{BB962C8B-B14F-4D97-AF65-F5344CB8AC3E}">
        <p14:creationId xmlns:p14="http://schemas.microsoft.com/office/powerpoint/2010/main" val="8050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Wednesday, February 10, 2021</a:t>
            </a:fld>
            <a:endParaRPr lang="en-US" dirty="0"/>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dirty="0"/>
          </a:p>
        </p:txBody>
      </p:sp>
    </p:spTree>
    <p:extLst>
      <p:ext uri="{BB962C8B-B14F-4D97-AF65-F5344CB8AC3E}">
        <p14:creationId xmlns:p14="http://schemas.microsoft.com/office/powerpoint/2010/main" val="203606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Wednesday, February 10, 2021</a:t>
            </a:fld>
            <a:endParaRPr lang="en-US" dirty="0"/>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dirty="0"/>
          </a:p>
        </p:txBody>
      </p:sp>
    </p:spTree>
    <p:extLst>
      <p:ext uri="{BB962C8B-B14F-4D97-AF65-F5344CB8AC3E}">
        <p14:creationId xmlns:p14="http://schemas.microsoft.com/office/powerpoint/2010/main" val="10871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10, 2021</a:t>
            </a:fld>
            <a:endParaRPr lang="en-US" dirty="0"/>
          </a:p>
        </p:txBody>
      </p:sp>
    </p:spTree>
    <p:extLst>
      <p:ext uri="{BB962C8B-B14F-4D97-AF65-F5344CB8AC3E}">
        <p14:creationId xmlns:p14="http://schemas.microsoft.com/office/powerpoint/2010/main" val="579510940"/>
      </p:ext>
    </p:extLst>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ftr="0" dt="0"/>
  <p:txStyles>
    <p:titleStyle>
      <a:lvl1pPr algn="l" defTabSz="914400" rtl="0" eaLnBrk="1" latinLnBrk="0" hangingPunct="1">
        <a:lnSpc>
          <a:spcPct val="90000"/>
        </a:lnSpc>
        <a:spcBef>
          <a:spcPct val="0"/>
        </a:spcBef>
        <a:buNone/>
        <a:defRPr sz="28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F2E5B6AE-5EFE-45F0-A2AE-ED771CA3D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CEDF64-EF47-4B38-9F28-EE941B25D86E}"/>
              </a:ext>
            </a:extLst>
          </p:cNvPr>
          <p:cNvSpPr>
            <a:spLocks noGrp="1"/>
          </p:cNvSpPr>
          <p:nvPr>
            <p:ph type="ctrTitle"/>
          </p:nvPr>
        </p:nvSpPr>
        <p:spPr>
          <a:xfrm>
            <a:off x="448055" y="662400"/>
            <a:ext cx="11293200" cy="1000800"/>
          </a:xfrm>
        </p:spPr>
        <p:txBody>
          <a:bodyPr anchor="ctr">
            <a:normAutofit/>
          </a:bodyPr>
          <a:lstStyle/>
          <a:p>
            <a:r>
              <a:rPr lang="en-US" b="1" dirty="0"/>
              <a:t>The Minor Prophets</a:t>
            </a:r>
          </a:p>
        </p:txBody>
      </p:sp>
      <p:sp>
        <p:nvSpPr>
          <p:cNvPr id="3" name="Subtitle 2">
            <a:extLst>
              <a:ext uri="{FF2B5EF4-FFF2-40B4-BE49-F238E27FC236}">
                <a16:creationId xmlns:a16="http://schemas.microsoft.com/office/drawing/2014/main" id="{2F51664E-584E-48B3-9604-034535DB27DA}"/>
              </a:ext>
            </a:extLst>
          </p:cNvPr>
          <p:cNvSpPr>
            <a:spLocks noGrp="1"/>
          </p:cNvSpPr>
          <p:nvPr>
            <p:ph type="subTitle" idx="1"/>
          </p:nvPr>
        </p:nvSpPr>
        <p:spPr>
          <a:xfrm>
            <a:off x="448055" y="1652400"/>
            <a:ext cx="11293200" cy="984885"/>
          </a:xfrm>
        </p:spPr>
        <p:txBody>
          <a:bodyPr anchor="ctr">
            <a:normAutofit lnSpcReduction="10000"/>
          </a:bodyPr>
          <a:lstStyle/>
          <a:p>
            <a:pPr>
              <a:lnSpc>
                <a:spcPct val="110000"/>
              </a:lnSpc>
            </a:pPr>
            <a:r>
              <a:rPr lang="en-US" sz="5900" dirty="0"/>
              <a:t>Anything But Minor</a:t>
            </a:r>
          </a:p>
        </p:txBody>
      </p:sp>
      <p:cxnSp>
        <p:nvCxnSpPr>
          <p:cNvPr id="11" name="Straight Connector 10">
            <a:extLst>
              <a:ext uri="{FF2B5EF4-FFF2-40B4-BE49-F238E27FC236}">
                <a16:creationId xmlns:a16="http://schemas.microsoft.com/office/drawing/2014/main" id="{D255B435-D9F3-4A31-B89E-36741390DB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50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19" name="Picture 3">
            <a:extLst>
              <a:ext uri="{FF2B5EF4-FFF2-40B4-BE49-F238E27FC236}">
                <a16:creationId xmlns:a16="http://schemas.microsoft.com/office/drawing/2014/main" id="{82A15848-A7FE-49E0-AC99-9EFDC1993A01}"/>
              </a:ext>
            </a:extLst>
          </p:cNvPr>
          <p:cNvPicPr>
            <a:picLocks noChangeAspect="1"/>
          </p:cNvPicPr>
          <p:nvPr/>
        </p:nvPicPr>
        <p:blipFill rotWithShape="1">
          <a:blip r:embed="rId3"/>
          <a:srcRect t="29348" b="34519"/>
          <a:stretch/>
        </p:blipFill>
        <p:spPr>
          <a:xfrm>
            <a:off x="20" y="2959198"/>
            <a:ext cx="12191980" cy="3898801"/>
          </a:xfrm>
          <a:prstGeom prst="rect">
            <a:avLst/>
          </a:prstGeom>
        </p:spPr>
      </p:pic>
    </p:spTree>
    <p:extLst>
      <p:ext uri="{BB962C8B-B14F-4D97-AF65-F5344CB8AC3E}">
        <p14:creationId xmlns:p14="http://schemas.microsoft.com/office/powerpoint/2010/main" val="214795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3 Tell your sons about it, And have your sons tell their sons, And their sons the next generation.</a:t>
            </a:r>
          </a:p>
        </p:txBody>
      </p:sp>
    </p:spTree>
    <p:extLst>
      <p:ext uri="{BB962C8B-B14F-4D97-AF65-F5344CB8AC3E}">
        <p14:creationId xmlns:p14="http://schemas.microsoft.com/office/powerpoint/2010/main" val="4267684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Deuteronomy 11:19 </a:t>
            </a:r>
          </a:p>
        </p:txBody>
      </p:sp>
      <p:sp>
        <p:nvSpPr>
          <p:cNvPr id="5" name="Text Placeholder 4"/>
          <p:cNvSpPr>
            <a:spLocks noGrp="1"/>
          </p:cNvSpPr>
          <p:nvPr>
            <p:ph type="body" idx="1"/>
          </p:nvPr>
        </p:nvSpPr>
        <p:spPr/>
        <p:txBody>
          <a:bodyPr/>
          <a:lstStyle/>
          <a:p>
            <a:r>
              <a:rPr lang="en-US" dirty="0" smtClean="0"/>
              <a:t>Remember and Teach</a:t>
            </a:r>
            <a:endParaRPr lang="en-US" dirty="0"/>
          </a:p>
        </p:txBody>
      </p:sp>
    </p:spTree>
    <p:extLst>
      <p:ext uri="{BB962C8B-B14F-4D97-AF65-F5344CB8AC3E}">
        <p14:creationId xmlns:p14="http://schemas.microsoft.com/office/powerpoint/2010/main" val="2518204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fontScale="92500" lnSpcReduction="20000"/>
          </a:bodyPr>
          <a:lstStyle/>
          <a:p>
            <a:pPr marL="1944" indent="0">
              <a:buNone/>
            </a:pPr>
            <a:r>
              <a:rPr lang="en-US" sz="3200" dirty="0"/>
              <a:t>4 What the gnawing locust has left, the </a:t>
            </a:r>
            <a:r>
              <a:rPr lang="en-US" sz="3200" dirty="0" smtClean="0"/>
              <a:t>swarming </a:t>
            </a:r>
            <a:r>
              <a:rPr lang="en-US" sz="3200" dirty="0"/>
              <a:t>locust has eaten;</a:t>
            </a:r>
          </a:p>
          <a:p>
            <a:pPr marL="1944" indent="0">
              <a:buNone/>
            </a:pPr>
            <a:r>
              <a:rPr lang="en-US" sz="3200" dirty="0"/>
              <a:t>And what the swarming locust has left, the creeping locust has eaten;</a:t>
            </a:r>
          </a:p>
          <a:p>
            <a:pPr marL="1944" indent="0">
              <a:buNone/>
            </a:pPr>
            <a:r>
              <a:rPr lang="en-US" sz="3200" dirty="0"/>
              <a:t>And what the creeping locust has left, the stripping locust has eaten.</a:t>
            </a:r>
          </a:p>
        </p:txBody>
      </p:sp>
    </p:spTree>
    <p:extLst>
      <p:ext uri="{BB962C8B-B14F-4D97-AF65-F5344CB8AC3E}">
        <p14:creationId xmlns:p14="http://schemas.microsoft.com/office/powerpoint/2010/main" val="2321583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fontScale="92500" lnSpcReduction="20000"/>
          </a:bodyPr>
          <a:lstStyle/>
          <a:p>
            <a:pPr marL="1944" indent="0">
              <a:buNone/>
            </a:pPr>
            <a:r>
              <a:rPr lang="en-US" sz="3200" dirty="0"/>
              <a:t>4 What the gnawing locust has left, the </a:t>
            </a:r>
            <a:r>
              <a:rPr lang="en-US" sz="3200" dirty="0" smtClean="0"/>
              <a:t>swarming </a:t>
            </a:r>
            <a:r>
              <a:rPr lang="en-US" sz="3200" dirty="0"/>
              <a:t>locust has eaten;</a:t>
            </a:r>
          </a:p>
          <a:p>
            <a:pPr marL="1944" indent="0">
              <a:buNone/>
            </a:pPr>
            <a:r>
              <a:rPr lang="en-US" sz="3200" dirty="0"/>
              <a:t>And what the swarming locust has left, the creeping locust has eaten;</a:t>
            </a:r>
          </a:p>
          <a:p>
            <a:pPr marL="1944" indent="0">
              <a:buNone/>
            </a:pPr>
            <a:r>
              <a:rPr lang="en-US" sz="3200" dirty="0"/>
              <a:t>And what the creeping locust has left, the stripping locust has eaten.</a:t>
            </a:r>
          </a:p>
        </p:txBody>
      </p:sp>
    </p:spTree>
    <p:extLst>
      <p:ext uri="{BB962C8B-B14F-4D97-AF65-F5344CB8AC3E}">
        <p14:creationId xmlns:p14="http://schemas.microsoft.com/office/powerpoint/2010/main" val="2320748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fontScale="92500" lnSpcReduction="20000"/>
          </a:bodyPr>
          <a:lstStyle/>
          <a:p>
            <a:pPr marL="1944" indent="0">
              <a:buNone/>
            </a:pPr>
            <a:r>
              <a:rPr lang="en-US" sz="3200" dirty="0"/>
              <a:t>4 What the gnawing locust has left, the </a:t>
            </a:r>
            <a:r>
              <a:rPr lang="en-US" sz="3200" dirty="0" smtClean="0"/>
              <a:t>swarming </a:t>
            </a:r>
            <a:r>
              <a:rPr lang="en-US" sz="3200" dirty="0"/>
              <a:t>locust has eaten;</a:t>
            </a:r>
          </a:p>
          <a:p>
            <a:pPr marL="1944" indent="0">
              <a:buNone/>
            </a:pPr>
            <a:r>
              <a:rPr lang="en-US" sz="3200" dirty="0"/>
              <a:t>And what the swarming locust has left, the creeping locust has eaten;</a:t>
            </a:r>
          </a:p>
          <a:p>
            <a:pPr marL="1944" indent="0">
              <a:buNone/>
            </a:pPr>
            <a:r>
              <a:rPr lang="en-US" sz="3200" dirty="0"/>
              <a:t>And what the creeping locust has left, the stripping locust has eaten.</a:t>
            </a:r>
          </a:p>
        </p:txBody>
      </p:sp>
    </p:spTree>
    <p:extLst>
      <p:ext uri="{BB962C8B-B14F-4D97-AF65-F5344CB8AC3E}">
        <p14:creationId xmlns:p14="http://schemas.microsoft.com/office/powerpoint/2010/main" val="3458090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fontScale="85000" lnSpcReduction="10000"/>
          </a:bodyPr>
          <a:lstStyle/>
          <a:p>
            <a:pPr marL="1944" indent="0">
              <a:buNone/>
            </a:pPr>
            <a:r>
              <a:rPr lang="en-US" sz="3200" dirty="0"/>
              <a:t>5 Awake, you heavy drinkers, and weep; And wail, all you wine drinkers, Because of the sweet wine, For it has been eliminated from your mouth.</a:t>
            </a:r>
          </a:p>
          <a:p>
            <a:pPr marL="1944" indent="0">
              <a:buNone/>
            </a:pPr>
            <a:r>
              <a:rPr lang="en-US" sz="3200" dirty="0"/>
              <a:t>6 For a nation has </a:t>
            </a:r>
            <a:r>
              <a:rPr lang="en-US" sz="3200" dirty="0" smtClean="0"/>
              <a:t>invaded </a:t>
            </a:r>
            <a:r>
              <a:rPr lang="en-US" sz="3200" dirty="0"/>
              <a:t>(</a:t>
            </a:r>
            <a:r>
              <a:rPr lang="en-US" sz="3200" dirty="0">
                <a:solidFill>
                  <a:srgbClr val="FF0000">
                    <a:alpha val="55000"/>
                  </a:srgbClr>
                </a:solidFill>
              </a:rPr>
              <a:t>gone up against</a:t>
            </a:r>
            <a:r>
              <a:rPr lang="en-US" sz="3200" dirty="0"/>
              <a:t>) my land, Mighty and without number; Its teeth are the teeth of a lion, And it has the jaws of a lioness.</a:t>
            </a:r>
          </a:p>
          <a:p>
            <a:pPr marL="1944" indent="0">
              <a:buNone/>
            </a:pPr>
            <a:r>
              <a:rPr lang="en-US" sz="3200" dirty="0"/>
              <a:t>7 It has made my vine a waste And my fig tree a stump.  It has stripped them bare and hurled them away; Their branches have become white.</a:t>
            </a:r>
          </a:p>
        </p:txBody>
      </p:sp>
    </p:spTree>
    <p:extLst>
      <p:ext uri="{BB962C8B-B14F-4D97-AF65-F5344CB8AC3E}">
        <p14:creationId xmlns:p14="http://schemas.microsoft.com/office/powerpoint/2010/main" val="1925944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John 15:1-17</a:t>
            </a:r>
            <a:endParaRPr lang="en-US" dirty="0"/>
          </a:p>
        </p:txBody>
      </p:sp>
      <p:sp>
        <p:nvSpPr>
          <p:cNvPr id="5" name="Subtitle 4"/>
          <p:cNvSpPr>
            <a:spLocks noGrp="1"/>
          </p:cNvSpPr>
          <p:nvPr>
            <p:ph type="subTitle" idx="1"/>
          </p:nvPr>
        </p:nvSpPr>
        <p:spPr/>
        <p:txBody>
          <a:bodyPr/>
          <a:lstStyle/>
          <a:p>
            <a:r>
              <a:rPr lang="en-US" dirty="0"/>
              <a:t>The Vine and the Branches</a:t>
            </a:r>
          </a:p>
        </p:txBody>
      </p:sp>
    </p:spTree>
    <p:extLst>
      <p:ext uri="{BB962C8B-B14F-4D97-AF65-F5344CB8AC3E}">
        <p14:creationId xmlns:p14="http://schemas.microsoft.com/office/powerpoint/2010/main" val="3716082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John 15:1-17</a:t>
            </a:r>
            <a:endParaRPr lang="en-US" dirty="0"/>
          </a:p>
        </p:txBody>
      </p:sp>
      <p:sp>
        <p:nvSpPr>
          <p:cNvPr id="5" name="Subtitle 4"/>
          <p:cNvSpPr>
            <a:spLocks noGrp="1"/>
          </p:cNvSpPr>
          <p:nvPr>
            <p:ph type="subTitle" idx="1"/>
          </p:nvPr>
        </p:nvSpPr>
        <p:spPr/>
        <p:txBody>
          <a:bodyPr/>
          <a:lstStyle/>
          <a:p>
            <a:r>
              <a:rPr lang="en-US" dirty="0"/>
              <a:t>The Vine and the Branches</a:t>
            </a:r>
          </a:p>
        </p:txBody>
      </p:sp>
    </p:spTree>
    <p:extLst>
      <p:ext uri="{BB962C8B-B14F-4D97-AF65-F5344CB8AC3E}">
        <p14:creationId xmlns:p14="http://schemas.microsoft.com/office/powerpoint/2010/main" val="3990425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Matthew 3:10</a:t>
            </a:r>
            <a:endParaRPr lang="en-US" dirty="0"/>
          </a:p>
        </p:txBody>
      </p:sp>
      <p:sp>
        <p:nvSpPr>
          <p:cNvPr id="5" name="Subtitle 4"/>
          <p:cNvSpPr>
            <a:spLocks noGrp="1"/>
          </p:cNvSpPr>
          <p:nvPr>
            <p:ph type="subTitle" idx="1"/>
          </p:nvPr>
        </p:nvSpPr>
        <p:spPr/>
        <p:txBody>
          <a:bodyPr/>
          <a:lstStyle/>
          <a:p>
            <a:r>
              <a:rPr lang="en-US" dirty="0" smtClean="0"/>
              <a:t>Call to Repent</a:t>
            </a:r>
            <a:endParaRPr lang="en-US" dirty="0"/>
          </a:p>
        </p:txBody>
      </p:sp>
    </p:spTree>
    <p:extLst>
      <p:ext uri="{BB962C8B-B14F-4D97-AF65-F5344CB8AC3E}">
        <p14:creationId xmlns:p14="http://schemas.microsoft.com/office/powerpoint/2010/main" val="12132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8 Wail like a virgin clothed with sackcloth For the groom of her youth. </a:t>
            </a:r>
          </a:p>
        </p:txBody>
      </p:sp>
    </p:spTree>
    <p:extLst>
      <p:ext uri="{BB962C8B-B14F-4D97-AF65-F5344CB8AC3E}">
        <p14:creationId xmlns:p14="http://schemas.microsoft.com/office/powerpoint/2010/main" val="372773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1C62-2409-491C-ABFB-05318B6208D3}"/>
              </a:ext>
            </a:extLst>
          </p:cNvPr>
          <p:cNvSpPr>
            <a:spLocks noGrp="1"/>
          </p:cNvSpPr>
          <p:nvPr>
            <p:ph type="title"/>
          </p:nvPr>
        </p:nvSpPr>
        <p:spPr/>
        <p:txBody>
          <a:bodyPr>
            <a:normAutofit/>
          </a:bodyPr>
          <a:lstStyle/>
          <a:p>
            <a:r>
              <a:rPr lang="en-US" sz="4000" dirty="0"/>
              <a:t>The Key To The book:  Listen for this!</a:t>
            </a:r>
          </a:p>
        </p:txBody>
      </p:sp>
      <p:sp>
        <p:nvSpPr>
          <p:cNvPr id="3" name="Content Placeholder 2">
            <a:extLst>
              <a:ext uri="{FF2B5EF4-FFF2-40B4-BE49-F238E27FC236}">
                <a16:creationId xmlns:a16="http://schemas.microsoft.com/office/drawing/2014/main" id="{8C847152-9FAB-4DD0-8EFA-844BED8D9721}"/>
              </a:ext>
            </a:extLst>
          </p:cNvPr>
          <p:cNvSpPr>
            <a:spLocks noGrp="1"/>
          </p:cNvSpPr>
          <p:nvPr>
            <p:ph sz="half"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3600" b="1" dirty="0"/>
              <a:t>Prayer “P”</a:t>
            </a:r>
          </a:p>
          <a:p>
            <a:r>
              <a:rPr lang="en-US" sz="3600" b="1" dirty="0"/>
              <a:t>Return “R”</a:t>
            </a:r>
          </a:p>
          <a:p>
            <a:r>
              <a:rPr lang="en-US" sz="3600" b="1" dirty="0"/>
              <a:t>Repent</a:t>
            </a:r>
          </a:p>
          <a:p>
            <a:r>
              <a:rPr lang="en-US" sz="3600" b="1" dirty="0"/>
              <a:t>Rend</a:t>
            </a:r>
          </a:p>
        </p:txBody>
      </p:sp>
      <p:sp>
        <p:nvSpPr>
          <p:cNvPr id="6" name="Content Placeholder 2">
            <a:extLst>
              <a:ext uri="{FF2B5EF4-FFF2-40B4-BE49-F238E27FC236}">
                <a16:creationId xmlns:a16="http://schemas.microsoft.com/office/drawing/2014/main" id="{8D6EB44A-DE23-484B-9840-744CF211A72C}"/>
              </a:ext>
            </a:extLst>
          </p:cNvPr>
          <p:cNvSpPr txBox="1">
            <a:spLocks noGrp="1"/>
          </p:cNvSpPr>
          <p:nvPr>
            <p:ph sz="half" idx="2"/>
          </p:nvPr>
        </p:nvSpPr>
        <p:spPr>
          <a:xfrm>
            <a:off x="6308725" y="1735138"/>
            <a:ext cx="5432425" cy="4214812"/>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0" tIns="0" rIns="91440" bIns="0" rtlCol="0">
            <a:normAutofit/>
          </a:bodyPr>
          <a:lst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n w="22225">
                  <a:solidFill>
                    <a:schemeClr val="accent2"/>
                  </a:solidFill>
                  <a:prstDash val="solid"/>
                </a:ln>
                <a:solidFill>
                  <a:schemeClr val="accent2">
                    <a:lumMod val="40000"/>
                    <a:lumOff val="60000"/>
                  </a:schemeClr>
                </a:solidFill>
              </a:rPr>
              <a:t>Revival comes AFTER Repentance</a:t>
            </a:r>
          </a:p>
        </p:txBody>
      </p:sp>
    </p:spTree>
    <p:extLst>
      <p:ext uri="{BB962C8B-B14F-4D97-AF65-F5344CB8AC3E}">
        <p14:creationId xmlns:p14="http://schemas.microsoft.com/office/powerpoint/2010/main" val="405021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fontScale="62500" lnSpcReduction="20000"/>
          </a:bodyPr>
          <a:lstStyle/>
          <a:p>
            <a:pPr marL="1944" indent="0">
              <a:buNone/>
            </a:pPr>
            <a:r>
              <a:rPr lang="en-US" sz="3200" dirty="0"/>
              <a:t>9 The grain offering and the drink offering have been cut off From the house of the LORD. The priests mourn, The ministers of the LORD.  </a:t>
            </a:r>
          </a:p>
          <a:p>
            <a:pPr marL="1944" indent="0">
              <a:buNone/>
            </a:pPr>
            <a:r>
              <a:rPr lang="en-US" sz="3200" dirty="0"/>
              <a:t>10 The field is ruined, The land mourns; For the grain is ruined, The new wine has dried up, Fresh oil has </a:t>
            </a:r>
            <a:r>
              <a:rPr lang="en-US" sz="3200" dirty="0" smtClean="0"/>
              <a:t>failed</a:t>
            </a:r>
            <a:r>
              <a:rPr lang="en-US" sz="3200" dirty="0"/>
              <a:t>.</a:t>
            </a:r>
          </a:p>
          <a:p>
            <a:pPr marL="1944" indent="0">
              <a:buNone/>
            </a:pPr>
            <a:r>
              <a:rPr lang="en-US" sz="3200" dirty="0"/>
              <a:t>11 Be ashamed, you farm workers, Wail, you vinedressers, For the wheat and the barley; Because the harvest of the field is destroyed.</a:t>
            </a:r>
          </a:p>
          <a:p>
            <a:pPr marL="1944" indent="0">
              <a:buNone/>
            </a:pPr>
            <a:r>
              <a:rPr lang="en-US" sz="3200" dirty="0"/>
              <a:t>12 The vine has dried up And the fig tree has withered; The pomegranate, the palm also, and the apple tree, All the trees of the field have dried up.  Indeed, joy has dried up From the sons of mankind.</a:t>
            </a:r>
          </a:p>
        </p:txBody>
      </p:sp>
    </p:spTree>
    <p:extLst>
      <p:ext uri="{BB962C8B-B14F-4D97-AF65-F5344CB8AC3E}">
        <p14:creationId xmlns:p14="http://schemas.microsoft.com/office/powerpoint/2010/main" val="2252843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Deuteronomy 28:15</a:t>
            </a:r>
            <a:endParaRPr lang="en-US" dirty="0"/>
          </a:p>
        </p:txBody>
      </p:sp>
      <p:sp>
        <p:nvSpPr>
          <p:cNvPr id="5" name="Subtitle 4"/>
          <p:cNvSpPr>
            <a:spLocks noGrp="1"/>
          </p:cNvSpPr>
          <p:nvPr>
            <p:ph type="subTitle" idx="1"/>
          </p:nvPr>
        </p:nvSpPr>
        <p:spPr/>
        <p:txBody>
          <a:bodyPr/>
          <a:lstStyle/>
          <a:p>
            <a:r>
              <a:rPr lang="en-US" dirty="0" smtClean="0"/>
              <a:t>Back to the Future…in the past!</a:t>
            </a:r>
            <a:endParaRPr lang="en-US" dirty="0"/>
          </a:p>
        </p:txBody>
      </p:sp>
    </p:spTree>
    <p:extLst>
      <p:ext uri="{BB962C8B-B14F-4D97-AF65-F5344CB8AC3E}">
        <p14:creationId xmlns:p14="http://schemas.microsoft.com/office/powerpoint/2010/main" val="1404344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Deuteronomy 28:15</a:t>
            </a:r>
            <a:endParaRPr lang="en-US" dirty="0"/>
          </a:p>
        </p:txBody>
      </p:sp>
      <p:sp>
        <p:nvSpPr>
          <p:cNvPr id="5" name="Subtitle 4"/>
          <p:cNvSpPr>
            <a:spLocks noGrp="1"/>
          </p:cNvSpPr>
          <p:nvPr>
            <p:ph type="subTitle" idx="1"/>
          </p:nvPr>
        </p:nvSpPr>
        <p:spPr/>
        <p:txBody>
          <a:bodyPr/>
          <a:lstStyle/>
          <a:p>
            <a:r>
              <a:rPr lang="en-US" dirty="0" smtClean="0"/>
              <a:t>Back to the Future…in the past!</a:t>
            </a:r>
            <a:endParaRPr lang="en-US" dirty="0"/>
          </a:p>
        </p:txBody>
      </p:sp>
    </p:spTree>
    <p:extLst>
      <p:ext uri="{BB962C8B-B14F-4D97-AF65-F5344CB8AC3E}">
        <p14:creationId xmlns:p14="http://schemas.microsoft.com/office/powerpoint/2010/main" val="1089156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Amos 5:21-23</a:t>
            </a:r>
            <a:endParaRPr lang="en-US" dirty="0"/>
          </a:p>
        </p:txBody>
      </p:sp>
      <p:sp>
        <p:nvSpPr>
          <p:cNvPr id="5" name="Subtitle 4"/>
          <p:cNvSpPr>
            <a:spLocks noGrp="1"/>
          </p:cNvSpPr>
          <p:nvPr>
            <p:ph type="subTitle" idx="1"/>
          </p:nvPr>
        </p:nvSpPr>
        <p:spPr/>
        <p:txBody>
          <a:bodyPr/>
          <a:lstStyle/>
          <a:p>
            <a:r>
              <a:rPr lang="en-US" dirty="0" smtClean="0"/>
              <a:t>No delight in religion that doesn’t include the heart!</a:t>
            </a:r>
            <a:endParaRPr lang="en-US" dirty="0"/>
          </a:p>
        </p:txBody>
      </p:sp>
    </p:spTree>
    <p:extLst>
      <p:ext uri="{BB962C8B-B14F-4D97-AF65-F5344CB8AC3E}">
        <p14:creationId xmlns:p14="http://schemas.microsoft.com/office/powerpoint/2010/main" val="1831566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13 Put on sackcloth (an outward sign) And mourn, you priests; Wail, you ministers of the altar!  Come, spend the night in sackcloth, You ministers of my God, For the grain offering and the drink offering Have been withheld from the house of your God. </a:t>
            </a:r>
          </a:p>
        </p:txBody>
      </p:sp>
    </p:spTree>
    <p:extLst>
      <p:ext uri="{BB962C8B-B14F-4D97-AF65-F5344CB8AC3E}">
        <p14:creationId xmlns:p14="http://schemas.microsoft.com/office/powerpoint/2010/main" val="1743526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Starvation and </a:t>
            </a:r>
            <a:r>
              <a:rPr lang="en-US" b="1" dirty="0" smtClean="0"/>
              <a:t>Drought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14 Consecrate a fast, Proclaim a solemn assembly;  Gather the elders And all the inhabitants of the land. To the house of the LORD your God, And cry out to the LORD. </a:t>
            </a:r>
          </a:p>
        </p:txBody>
      </p:sp>
    </p:spTree>
    <p:extLst>
      <p:ext uri="{BB962C8B-B14F-4D97-AF65-F5344CB8AC3E}">
        <p14:creationId xmlns:p14="http://schemas.microsoft.com/office/powerpoint/2010/main" val="2758476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Starvation and </a:t>
            </a:r>
            <a:r>
              <a:rPr lang="en-US" b="1" dirty="0" smtClean="0"/>
              <a:t>Drought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14 Consecrate a fast, Proclaim a solemn assembly;  Gather the elders And all the inhabitants of the land. To the house of the LORD your God, And cry out to the LORD. </a:t>
            </a:r>
          </a:p>
        </p:txBody>
      </p:sp>
    </p:spTree>
    <p:extLst>
      <p:ext uri="{BB962C8B-B14F-4D97-AF65-F5344CB8AC3E}">
        <p14:creationId xmlns:p14="http://schemas.microsoft.com/office/powerpoint/2010/main" val="3810942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Starvation and </a:t>
            </a:r>
            <a:r>
              <a:rPr lang="en-US" b="1" dirty="0" smtClean="0"/>
              <a:t>Drought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14 Consecrate a fast, Proclaim a solemn assembly;  Gather the elders And all the inhabitants of the land. To the house of the LORD your God, And cry out to the LORD. </a:t>
            </a:r>
          </a:p>
        </p:txBody>
      </p:sp>
    </p:spTree>
    <p:extLst>
      <p:ext uri="{BB962C8B-B14F-4D97-AF65-F5344CB8AC3E}">
        <p14:creationId xmlns:p14="http://schemas.microsoft.com/office/powerpoint/2010/main" val="2202259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Repentance Looks Like So Far:</a:t>
            </a:r>
            <a:endParaRPr lang="en-US" sz="4800" dirty="0"/>
          </a:p>
        </p:txBody>
      </p:sp>
      <p:sp>
        <p:nvSpPr>
          <p:cNvPr id="3" name="Content Placeholder 2"/>
          <p:cNvSpPr>
            <a:spLocks noGrp="1"/>
          </p:cNvSpPr>
          <p:nvPr>
            <p:ph idx="1"/>
          </p:nvPr>
        </p:nvSpPr>
        <p:spPr/>
        <p:txBody>
          <a:bodyPr>
            <a:noAutofit/>
          </a:bodyPr>
          <a:lstStyle/>
          <a:p>
            <a:r>
              <a:rPr lang="en-US" sz="3200" dirty="0" smtClean="0"/>
              <a:t>Fast</a:t>
            </a:r>
          </a:p>
          <a:p>
            <a:r>
              <a:rPr lang="en-US" sz="3200" dirty="0" smtClean="0"/>
              <a:t>Call a Sacred Assembly</a:t>
            </a:r>
          </a:p>
          <a:p>
            <a:r>
              <a:rPr lang="en-US" sz="3200" dirty="0" smtClean="0"/>
              <a:t>Gather the Elders</a:t>
            </a:r>
          </a:p>
          <a:p>
            <a:r>
              <a:rPr lang="en-US" sz="3200" dirty="0" smtClean="0"/>
              <a:t>Go into the House of the Lord</a:t>
            </a:r>
          </a:p>
          <a:p>
            <a:r>
              <a:rPr lang="en-US" sz="3200" dirty="0" smtClean="0"/>
              <a:t>CRY OUT</a:t>
            </a:r>
          </a:p>
          <a:p>
            <a:r>
              <a:rPr lang="en-US" sz="3200" dirty="0" smtClean="0">
                <a:solidFill>
                  <a:srgbClr val="FF0000">
                    <a:alpha val="55000"/>
                  </a:srgbClr>
                </a:solidFill>
              </a:rPr>
              <a:t>NOT IF or maybe WHEN YOU FEEL LIKE IT!!!!</a:t>
            </a:r>
            <a:endParaRPr lang="en-US" sz="3200" dirty="0">
              <a:solidFill>
                <a:srgbClr val="FF0000">
                  <a:alpha val="55000"/>
                </a:srgbClr>
              </a:solidFill>
            </a:endParaRPr>
          </a:p>
        </p:txBody>
      </p:sp>
    </p:spTree>
    <p:extLst>
      <p:ext uri="{BB962C8B-B14F-4D97-AF65-F5344CB8AC3E}">
        <p14:creationId xmlns:p14="http://schemas.microsoft.com/office/powerpoint/2010/main" val="3422320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Woe for the day! </a:t>
            </a:r>
          </a:p>
        </p:txBody>
      </p:sp>
      <p:sp>
        <p:nvSpPr>
          <p:cNvPr id="5" name="Subtitle 4"/>
          <p:cNvSpPr>
            <a:spLocks noGrp="1"/>
          </p:cNvSpPr>
          <p:nvPr>
            <p:ph type="subTitle" idx="1"/>
          </p:nvPr>
        </p:nvSpPr>
        <p:spPr/>
        <p:txBody>
          <a:bodyPr/>
          <a:lstStyle/>
          <a:p>
            <a:r>
              <a:rPr lang="en-US" dirty="0" smtClean="0"/>
              <a:t>That’s the near…</a:t>
            </a:r>
            <a:endParaRPr lang="en-US" dirty="0"/>
          </a:p>
        </p:txBody>
      </p:sp>
    </p:spTree>
    <p:extLst>
      <p:ext uri="{BB962C8B-B14F-4D97-AF65-F5344CB8AC3E}">
        <p14:creationId xmlns:p14="http://schemas.microsoft.com/office/powerpoint/2010/main" val="335712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day of the lord, jo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991" y="2154115"/>
            <a:ext cx="7062023" cy="46137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7678789" y="597877"/>
            <a:ext cx="4513211" cy="3050931"/>
          </a:xfrm>
          <a:prstGeom prst="rect">
            <a:avLst/>
          </a:prstGeom>
        </p:spPr>
      </p:pic>
      <p:sp>
        <p:nvSpPr>
          <p:cNvPr id="8" name="TextBox 7"/>
          <p:cNvSpPr txBox="1"/>
          <p:nvPr/>
        </p:nvSpPr>
        <p:spPr>
          <a:xfrm>
            <a:off x="8414238" y="1635370"/>
            <a:ext cx="3279531" cy="830997"/>
          </a:xfrm>
          <a:prstGeom prst="rect">
            <a:avLst/>
          </a:prstGeom>
          <a:noFill/>
        </p:spPr>
        <p:txBody>
          <a:bodyPr wrap="square" rtlCol="0">
            <a:spAutoFit/>
          </a:bodyPr>
          <a:lstStyle/>
          <a:p>
            <a:pPr algn="ctr"/>
            <a:r>
              <a:rPr lang="en-US" sz="2400" b="1" dirty="0" smtClean="0">
                <a:solidFill>
                  <a:srgbClr val="FF0000"/>
                </a:solidFill>
                <a:latin typeface="Arial Black" panose="020B0A04020102020204" pitchFamily="34" charset="0"/>
              </a:rPr>
              <a:t>The Coming </a:t>
            </a:r>
          </a:p>
          <a:p>
            <a:pPr algn="ctr"/>
            <a:r>
              <a:rPr lang="en-US" sz="2400" b="1" dirty="0" smtClean="0">
                <a:solidFill>
                  <a:srgbClr val="FF0000"/>
                </a:solidFill>
                <a:latin typeface="Arial Black" panose="020B0A04020102020204" pitchFamily="34" charset="0"/>
              </a:rPr>
              <a:t>DAY OF THE LORD</a:t>
            </a:r>
            <a:endParaRPr lang="en-US" sz="2400" b="1" dirty="0">
              <a:solidFill>
                <a:srgbClr val="FF0000"/>
              </a:solidFill>
              <a:latin typeface="Arial Black" panose="020B0A04020102020204" pitchFamily="34" charset="0"/>
            </a:endParaRPr>
          </a:p>
        </p:txBody>
      </p:sp>
      <p:sp>
        <p:nvSpPr>
          <p:cNvPr id="10" name="Right Arrow 9"/>
          <p:cNvSpPr/>
          <p:nvPr/>
        </p:nvSpPr>
        <p:spPr>
          <a:xfrm rot="18395436">
            <a:off x="6639242" y="3620163"/>
            <a:ext cx="2171987" cy="949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954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Deuteronomy </a:t>
            </a:r>
            <a:r>
              <a:rPr lang="en-US" dirty="0" smtClean="0"/>
              <a:t>28:38-42</a:t>
            </a:r>
            <a:r>
              <a:rPr lang="en-US" dirty="0"/>
              <a:t/>
            </a:r>
            <a:br>
              <a:rPr lang="en-US" dirty="0"/>
            </a:br>
            <a:endParaRPr lang="en-US" dirty="0"/>
          </a:p>
        </p:txBody>
      </p:sp>
      <p:sp>
        <p:nvSpPr>
          <p:cNvPr id="5" name="Subtitle 4"/>
          <p:cNvSpPr>
            <a:spLocks noGrp="1"/>
          </p:cNvSpPr>
          <p:nvPr>
            <p:ph type="subTitle" idx="1"/>
          </p:nvPr>
        </p:nvSpPr>
        <p:spPr/>
        <p:txBody>
          <a:bodyPr/>
          <a:lstStyle/>
          <a:p>
            <a:r>
              <a:rPr lang="en-US" dirty="0" smtClean="0"/>
              <a:t>Listen for this in the description of Joel chapter 1</a:t>
            </a:r>
            <a:endParaRPr lang="en-US" dirty="0"/>
          </a:p>
        </p:txBody>
      </p:sp>
    </p:spTree>
    <p:extLst>
      <p:ext uri="{BB962C8B-B14F-4D97-AF65-F5344CB8AC3E}">
        <p14:creationId xmlns:p14="http://schemas.microsoft.com/office/powerpoint/2010/main" val="184181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Deuteronomy was prophesy for disobedience</a:t>
            </a:r>
            <a:endParaRPr lang="en-US" dirty="0"/>
          </a:p>
        </p:txBody>
      </p:sp>
      <p:sp>
        <p:nvSpPr>
          <p:cNvPr id="5" name="Subtitle 4"/>
          <p:cNvSpPr>
            <a:spLocks noGrp="1"/>
          </p:cNvSpPr>
          <p:nvPr>
            <p:ph type="subTitle" idx="1"/>
          </p:nvPr>
        </p:nvSpPr>
        <p:spPr/>
        <p:txBody>
          <a:bodyPr/>
          <a:lstStyle/>
          <a:p>
            <a:r>
              <a:rPr lang="en-US" dirty="0" smtClean="0"/>
              <a:t>Joel chapter 1 is documentation of the prophesied destruction caused by disobedience – direct reflection of God’s promise being fulfilled</a:t>
            </a:r>
            <a:endParaRPr lang="en-US" dirty="0"/>
          </a:p>
        </p:txBody>
      </p:sp>
    </p:spTree>
    <p:extLst>
      <p:ext uri="{BB962C8B-B14F-4D97-AF65-F5344CB8AC3E}">
        <p14:creationId xmlns:p14="http://schemas.microsoft.com/office/powerpoint/2010/main" val="416299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 The word of the LORD that came to Joel, the son of </a:t>
            </a:r>
            <a:r>
              <a:rPr lang="en-US" sz="3200" dirty="0" err="1"/>
              <a:t>Pethuel</a:t>
            </a:r>
            <a:r>
              <a:rPr lang="en-US" sz="3200" dirty="0"/>
              <a:t>:</a:t>
            </a:r>
          </a:p>
        </p:txBody>
      </p:sp>
    </p:spTree>
    <p:extLst>
      <p:ext uri="{BB962C8B-B14F-4D97-AF65-F5344CB8AC3E}">
        <p14:creationId xmlns:p14="http://schemas.microsoft.com/office/powerpoint/2010/main" val="99622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1 The word of the LORD that came to Joel, the son of </a:t>
            </a:r>
            <a:r>
              <a:rPr lang="en-US" sz="3200" dirty="0" err="1"/>
              <a:t>Pethuel</a:t>
            </a:r>
            <a:r>
              <a:rPr lang="en-US" sz="3200" dirty="0"/>
              <a:t>:</a:t>
            </a:r>
          </a:p>
        </p:txBody>
      </p:sp>
    </p:spTree>
    <p:extLst>
      <p:ext uri="{BB962C8B-B14F-4D97-AF65-F5344CB8AC3E}">
        <p14:creationId xmlns:p14="http://schemas.microsoft.com/office/powerpoint/2010/main" val="2702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Not the when but the what:  Repent!</a:t>
            </a:r>
            <a:endParaRPr lang="en-US" dirty="0"/>
          </a:p>
        </p:txBody>
      </p:sp>
      <p:sp>
        <p:nvSpPr>
          <p:cNvPr id="5" name="Subtitle 4"/>
          <p:cNvSpPr>
            <a:spLocks noGrp="1"/>
          </p:cNvSpPr>
          <p:nvPr>
            <p:ph type="subTitle" idx="1"/>
          </p:nvPr>
        </p:nvSpPr>
        <p:spPr/>
        <p:txBody>
          <a:bodyPr/>
          <a:lstStyle/>
          <a:p>
            <a:r>
              <a:rPr lang="en-US" dirty="0" smtClean="0"/>
              <a:t>The Key to the book of Joel!  </a:t>
            </a:r>
            <a:endParaRPr lang="en-US" dirty="0"/>
          </a:p>
        </p:txBody>
      </p:sp>
    </p:spTree>
    <p:extLst>
      <p:ext uri="{BB962C8B-B14F-4D97-AF65-F5344CB8AC3E}">
        <p14:creationId xmlns:p14="http://schemas.microsoft.com/office/powerpoint/2010/main" val="169637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Joel 1 </a:t>
            </a:r>
            <a:r>
              <a:rPr lang="en-US" sz="4000" dirty="0" smtClean="0"/>
              <a:t>(NASB)</a:t>
            </a:r>
            <a:r>
              <a:rPr lang="en-US" b="1" dirty="0"/>
              <a:t> The Devastation by </a:t>
            </a:r>
            <a:r>
              <a:rPr lang="en-US" b="1" dirty="0" smtClean="0"/>
              <a:t>Locusts (the near)</a:t>
            </a:r>
            <a:endParaRPr lang="en-US" sz="4000" dirty="0"/>
          </a:p>
        </p:txBody>
      </p:sp>
      <p:sp>
        <p:nvSpPr>
          <p:cNvPr id="3" name="Content Placeholder 2"/>
          <p:cNvSpPr>
            <a:spLocks noGrp="1"/>
          </p:cNvSpPr>
          <p:nvPr>
            <p:ph idx="1"/>
          </p:nvPr>
        </p:nvSpPr>
        <p:spPr/>
        <p:txBody>
          <a:bodyPr>
            <a:normAutofit/>
          </a:bodyPr>
          <a:lstStyle/>
          <a:p>
            <a:pPr marL="1944" indent="0">
              <a:buNone/>
            </a:pPr>
            <a:r>
              <a:rPr lang="en-US" sz="3200" dirty="0"/>
              <a:t>2 Hear this, you elders, And listen, all inhabitants of the land.  Has anything like this happened in your days,  Or in your fathers’ days? </a:t>
            </a:r>
          </a:p>
        </p:txBody>
      </p:sp>
    </p:spTree>
    <p:extLst>
      <p:ext uri="{BB962C8B-B14F-4D97-AF65-F5344CB8AC3E}">
        <p14:creationId xmlns:p14="http://schemas.microsoft.com/office/powerpoint/2010/main" val="3792217414"/>
      </p:ext>
    </p:extLst>
  </p:cSld>
  <p:clrMapOvr>
    <a:masterClrMapping/>
  </p:clrMapOvr>
</p:sld>
</file>

<file path=ppt/theme/theme1.xml><?xml version="1.0" encoding="utf-8"?>
<a:theme xmlns:a="http://schemas.openxmlformats.org/drawingml/2006/main" name="ThinLineVTI">
  <a:themeElements>
    <a:clrScheme name="AnalogousFromDarkSeedLeftStep">
      <a:dk1>
        <a:srgbClr val="000000"/>
      </a:dk1>
      <a:lt1>
        <a:srgbClr val="FFFFFF"/>
      </a:lt1>
      <a:dk2>
        <a:srgbClr val="1E1833"/>
      </a:dk2>
      <a:lt2>
        <a:srgbClr val="F0F3F3"/>
      </a:lt2>
      <a:accent1>
        <a:srgbClr val="E7293C"/>
      </a:accent1>
      <a:accent2>
        <a:srgbClr val="D51779"/>
      </a:accent2>
      <a:accent3>
        <a:srgbClr val="E729DA"/>
      </a:accent3>
      <a:accent4>
        <a:srgbClr val="9217D5"/>
      </a:accent4>
      <a:accent5>
        <a:srgbClr val="5529E7"/>
      </a:accent5>
      <a:accent6>
        <a:srgbClr val="173AD5"/>
      </a:accent6>
      <a:hlink>
        <a:srgbClr val="7D4EC4"/>
      </a:hlink>
      <a:folHlink>
        <a:srgbClr val="7F7F7F"/>
      </a:folHlink>
    </a:clrScheme>
    <a:fontScheme name="Custom 3">
      <a:majorFont>
        <a:latin typeface="Sagona Book"/>
        <a:ea typeface=""/>
        <a:cs typeface=""/>
      </a:majorFont>
      <a:minorFont>
        <a:latin typeface="Univer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4224</Words>
  <Application>Microsoft Office PowerPoint</Application>
  <PresentationFormat>Widescreen</PresentationFormat>
  <Paragraphs>270</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Black</vt:lpstr>
      <vt:lpstr>Calibri</vt:lpstr>
      <vt:lpstr>Calibri Light</vt:lpstr>
      <vt:lpstr>Sagona Book</vt:lpstr>
      <vt:lpstr>Univers</vt:lpstr>
      <vt:lpstr>ThinLineVTI</vt:lpstr>
      <vt:lpstr>The Minor Prophets</vt:lpstr>
      <vt:lpstr>The Key To The book:  Listen for this!</vt:lpstr>
      <vt:lpstr>PowerPoint Presentation</vt:lpstr>
      <vt:lpstr>Deuteronomy 28:38-42 </vt:lpstr>
      <vt:lpstr>Deuteronomy was prophesy for disobedience</vt:lpstr>
      <vt:lpstr>Joel 1 (NASB) The Devastation by Locusts (the near)</vt:lpstr>
      <vt:lpstr>Joel 1 (NASB) The Devastation by Locusts (the near)</vt:lpstr>
      <vt:lpstr>Not the when but the what:  Repent!</vt:lpstr>
      <vt:lpstr>Joel 1 (NASB) The Devastation by Locusts (the near)</vt:lpstr>
      <vt:lpstr>Joel 1 (NASB) The Devastation by Locusts (the near)</vt:lpstr>
      <vt:lpstr>Deuteronomy 11:19 </vt:lpstr>
      <vt:lpstr>Joel 1 (NASB) The Devastation by Locusts (the near)</vt:lpstr>
      <vt:lpstr>Joel 1 (NASB) The Devastation by Locusts (the near)</vt:lpstr>
      <vt:lpstr>Joel 1 (NASB) The Devastation by Locusts (the near)</vt:lpstr>
      <vt:lpstr>Joel 1 (NASB) The Devastation by Locusts (the near)</vt:lpstr>
      <vt:lpstr>John 15:1-17</vt:lpstr>
      <vt:lpstr>John 15:1-17</vt:lpstr>
      <vt:lpstr>Matthew 3:10</vt:lpstr>
      <vt:lpstr>Joel 1 (NASB) The Devastation by Locusts (the near)</vt:lpstr>
      <vt:lpstr>Joel 1 (NASB) The Devastation by Locusts (the near)</vt:lpstr>
      <vt:lpstr>Deuteronomy 28:15</vt:lpstr>
      <vt:lpstr>Deuteronomy 28:15</vt:lpstr>
      <vt:lpstr>Amos 5:21-23</vt:lpstr>
      <vt:lpstr>Joel 1 (NASB) The Devastation by Locusts (the near)</vt:lpstr>
      <vt:lpstr>Joel 1 (NASB) Starvation and Drought (the near)</vt:lpstr>
      <vt:lpstr>Joel 1 (NASB) Starvation and Drought (the near)</vt:lpstr>
      <vt:lpstr>Joel 1 (NASB) Starvation and Drought (the near)</vt:lpstr>
      <vt:lpstr>What Repentance Looks Like So Far:</vt:lpstr>
      <vt:lpstr>Woe for the 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Minor Prophets</dc:title>
  <dc:creator>Greg Bowers</dc:creator>
  <cp:lastModifiedBy>Gregory Bowers</cp:lastModifiedBy>
  <cp:revision>28</cp:revision>
  <dcterms:created xsi:type="dcterms:W3CDTF">2021-02-03T00:39:09Z</dcterms:created>
  <dcterms:modified xsi:type="dcterms:W3CDTF">2021-02-10T19:53:25Z</dcterms:modified>
</cp:coreProperties>
</file>